
<file path=[Content_Types].xml><?xml version="1.0" encoding="utf-8"?>
<Types xmlns="http://schemas.openxmlformats.org/package/2006/content-types">
  <Default Extension="png" ContentType="image/png"/>
  <Default Extension="tmp"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3.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4.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5.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5"/>
  </p:notesMasterIdLst>
  <p:sldIdLst>
    <p:sldId id="289" r:id="rId3"/>
    <p:sldId id="256" r:id="rId4"/>
    <p:sldId id="283" r:id="rId5"/>
    <p:sldId id="296" r:id="rId6"/>
    <p:sldId id="297" r:id="rId7"/>
    <p:sldId id="284" r:id="rId8"/>
    <p:sldId id="298" r:id="rId9"/>
    <p:sldId id="300" r:id="rId10"/>
    <p:sldId id="314" r:id="rId11"/>
    <p:sldId id="299" r:id="rId12"/>
    <p:sldId id="302" r:id="rId13"/>
    <p:sldId id="301" r:id="rId14"/>
    <p:sldId id="285" r:id="rId15"/>
    <p:sldId id="303" r:id="rId16"/>
    <p:sldId id="304" r:id="rId17"/>
    <p:sldId id="305" r:id="rId18"/>
    <p:sldId id="286" r:id="rId19"/>
    <p:sldId id="307" r:id="rId20"/>
    <p:sldId id="317" r:id="rId21"/>
    <p:sldId id="316" r:id="rId22"/>
    <p:sldId id="306" r:id="rId23"/>
    <p:sldId id="308" r:id="rId24"/>
    <p:sldId id="309" r:id="rId25"/>
    <p:sldId id="315" r:id="rId26"/>
    <p:sldId id="295" r:id="rId27"/>
    <p:sldId id="310" r:id="rId28"/>
    <p:sldId id="313" r:id="rId29"/>
    <p:sldId id="312" r:id="rId30"/>
    <p:sldId id="311" r:id="rId31"/>
    <p:sldId id="287" r:id="rId32"/>
    <p:sldId id="281" r:id="rId33"/>
    <p:sldId id="293"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8D230F3-CF80-4859-8CE7-A43EE81993B5}" styleName="浅色样式 1 - 强调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D113A9D2-9D6B-4929-AA2D-F23B5EE8CBE7}" styleName="主题样式 2 - 强调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43" autoAdjust="0"/>
    <p:restoredTop sz="78619" autoAdjust="0"/>
  </p:normalViewPr>
  <p:slideViewPr>
    <p:cSldViewPr snapToGrid="0">
      <p:cViewPr varScale="1">
        <p:scale>
          <a:sx n="61" d="100"/>
          <a:sy n="61" d="100"/>
        </p:scale>
        <p:origin x="876"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oleObject" Target="file:///E:\postgraduate\&#35770;&#25991;\thesis\&#21442;&#32771;&#25991;&#29486;.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CN"/>
              <a:t>CNN</a:t>
            </a:r>
            <a:r>
              <a:rPr lang="zh-CN" altLang="en-US"/>
              <a:t>性能表现</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spPr>
            <a:solidFill>
              <a:schemeClr val="accent1"/>
            </a:solidFill>
            <a:ln>
              <a:noFill/>
            </a:ln>
            <a:effectLst/>
          </c:spPr>
          <c:invertIfNegative val="0"/>
          <c:cat>
            <c:strRef>
              <c:f>Sheet2!$F$7:$I$7</c:f>
              <c:strCache>
                <c:ptCount val="4"/>
                <c:pt idx="0">
                  <c:v>Accuracy</c:v>
                </c:pt>
                <c:pt idx="1">
                  <c:v>Precision</c:v>
                </c:pt>
                <c:pt idx="2">
                  <c:v>Recall</c:v>
                </c:pt>
                <c:pt idx="3">
                  <c:v>Specificity</c:v>
                </c:pt>
              </c:strCache>
            </c:strRef>
          </c:cat>
          <c:val>
            <c:numRef>
              <c:f>Sheet2!$F$8:$I$8</c:f>
              <c:numCache>
                <c:formatCode>General</c:formatCode>
                <c:ptCount val="4"/>
                <c:pt idx="0">
                  <c:v>0.75</c:v>
                </c:pt>
                <c:pt idx="1">
                  <c:v>0.85699999999999998</c:v>
                </c:pt>
                <c:pt idx="2">
                  <c:v>0.75</c:v>
                </c:pt>
                <c:pt idx="3">
                  <c:v>0.75</c:v>
                </c:pt>
              </c:numCache>
            </c:numRef>
          </c:val>
          <c:extLst>
            <c:ext xmlns:c16="http://schemas.microsoft.com/office/drawing/2014/chart" uri="{C3380CC4-5D6E-409C-BE32-E72D297353CC}">
              <c16:uniqueId val="{00000000-5342-4D65-9E65-8C3E42564B82}"/>
            </c:ext>
          </c:extLst>
        </c:ser>
        <c:dLbls>
          <c:showLegendKey val="0"/>
          <c:showVal val="0"/>
          <c:showCatName val="0"/>
          <c:showSerName val="0"/>
          <c:showPercent val="0"/>
          <c:showBubbleSize val="0"/>
        </c:dLbls>
        <c:gapWidth val="219"/>
        <c:overlap val="-27"/>
        <c:axId val="367149567"/>
        <c:axId val="367130015"/>
      </c:barChart>
      <c:catAx>
        <c:axId val="3671495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367130015"/>
        <c:crosses val="autoZero"/>
        <c:auto val="1"/>
        <c:lblAlgn val="ctr"/>
        <c:lblOffset val="100"/>
        <c:tickLblSkip val="1"/>
        <c:noMultiLvlLbl val="0"/>
      </c:catAx>
      <c:valAx>
        <c:axId val="367130015"/>
        <c:scaling>
          <c:orientation val="minMax"/>
          <c:max val="1"/>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367149567"/>
        <c:crosses val="autoZero"/>
        <c:crossBetween val="between"/>
        <c:majorUnit val="0.1"/>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image1.png>
</file>

<file path=ppt/media/image10.png>
</file>

<file path=ppt/media/image11.png>
</file>

<file path=ppt/media/image13.png>
</file>

<file path=ppt/media/image14.png>
</file>

<file path=ppt/media/image15.png>
</file>

<file path=ppt/media/image16.tmp>
</file>

<file path=ppt/media/image17.png>
</file>

<file path=ppt/media/image18.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tmp>
</file>

<file path=ppt/media/image3.jpeg>
</file>

<file path=ppt/media/image30.tmp>
</file>

<file path=ppt/media/image31.png>
</file>

<file path=ppt/media/image32.png>
</file>

<file path=ppt/media/image32.tmp>
</file>

<file path=ppt/media/image33.tmp>
</file>

<file path=ppt/media/image34.png>
</file>

<file path=ppt/media/image34.tmp>
</file>

<file path=ppt/media/image35.png>
</file>

<file path=ppt/media/image35.tmp>
</file>

<file path=ppt/media/image36.png>
</file>

<file path=ppt/media/image37.png>
</file>

<file path=ppt/media/image38.png>
</file>

<file path=ppt/media/image39.tmp>
</file>

<file path=ppt/media/image4.jpeg>
</file>

<file path=ppt/media/image40.png>
</file>

<file path=ppt/media/image41.jpeg>
</file>

<file path=ppt/media/image42.png>
</file>

<file path=ppt/media/image43.png>
</file>

<file path=ppt/media/image45.jpeg>
</file>

<file path=ppt/media/image5.jpeg>
</file>

<file path=ppt/media/image6.jp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0ABEFB-FA1A-4019-91FB-B50E1938938C}" type="datetimeFigureOut">
              <a:rPr lang="zh-CN" altLang="en-US" smtClean="0"/>
              <a:t>2020/5/28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D59CE1-CE85-4882-BC69-A85F19C4E13E}" type="slidenum">
              <a:rPr lang="zh-CN" altLang="en-US" smtClean="0"/>
              <a:t>‹#›</a:t>
            </a:fld>
            <a:endParaRPr lang="zh-CN" altLang="en-US"/>
          </a:p>
        </p:txBody>
      </p:sp>
    </p:spTree>
    <p:extLst>
      <p:ext uri="{BB962C8B-B14F-4D97-AF65-F5344CB8AC3E}">
        <p14:creationId xmlns:p14="http://schemas.microsoft.com/office/powerpoint/2010/main" val="3556130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各位老师、各位同学：</a:t>
            </a:r>
          </a:p>
          <a:p>
            <a:r>
              <a:rPr lang="zh-CN" altLang="en-US" sz="1200" kern="1200" dirty="0" smtClean="0">
                <a:solidFill>
                  <a:schemeClr val="tx1"/>
                </a:solidFill>
                <a:effectLst/>
                <a:latin typeface="+mn-lt"/>
                <a:ea typeface="+mn-ea"/>
                <a:cs typeface="+mn-cs"/>
              </a:rPr>
              <a:t>大家</a:t>
            </a:r>
            <a:r>
              <a:rPr lang="zh-CN" altLang="zh-CN" sz="1200" kern="1200" dirty="0" smtClean="0">
                <a:solidFill>
                  <a:schemeClr val="tx1"/>
                </a:solidFill>
                <a:effectLst/>
                <a:latin typeface="+mn-lt"/>
                <a:ea typeface="+mn-ea"/>
                <a:cs typeface="+mn-cs"/>
              </a:rPr>
              <a:t>好！</a:t>
            </a:r>
            <a:r>
              <a:rPr lang="zh-CN" altLang="en-US" sz="1200" kern="1200" dirty="0" smtClean="0">
                <a:solidFill>
                  <a:schemeClr val="tx1"/>
                </a:solidFill>
                <a:effectLst/>
                <a:latin typeface="+mn-lt"/>
                <a:ea typeface="+mn-ea"/>
                <a:cs typeface="+mn-cs"/>
              </a:rPr>
              <a:t>，我是张佳林，</a:t>
            </a:r>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今天</a:t>
            </a:r>
            <a:r>
              <a:rPr lang="zh-CN" altLang="zh-CN" sz="1200" kern="1200" dirty="0" smtClean="0">
                <a:solidFill>
                  <a:schemeClr val="tx1"/>
                </a:solidFill>
                <a:effectLst/>
                <a:latin typeface="+mn-lt"/>
                <a:ea typeface="+mn-ea"/>
                <a:cs typeface="+mn-cs"/>
              </a:rPr>
              <a:t>答辩</a:t>
            </a:r>
            <a:r>
              <a:rPr lang="zh-CN" altLang="zh-CN" sz="1200" kern="1200" dirty="0">
                <a:solidFill>
                  <a:schemeClr val="tx1"/>
                </a:solidFill>
                <a:effectLst/>
                <a:latin typeface="+mn-lt"/>
                <a:ea typeface="+mn-ea"/>
                <a:cs typeface="+mn-cs"/>
              </a:rPr>
              <a:t>的题目是</a:t>
            </a:r>
            <a:r>
              <a:rPr lang="zh-CN" altLang="zh-CN" sz="1200" kern="1200" dirty="0" smtClean="0">
                <a:solidFill>
                  <a:schemeClr val="tx1"/>
                </a:solidFill>
                <a:effectLst/>
                <a:latin typeface="+mn-lt"/>
                <a:ea typeface="+mn-ea"/>
                <a:cs typeface="+mn-cs"/>
              </a:rPr>
              <a:t>“</a:t>
            </a:r>
            <a:r>
              <a:rPr lang="zh-CN" altLang="en-US" sz="1200" kern="1200" dirty="0" smtClean="0">
                <a:solidFill>
                  <a:schemeClr val="tx1"/>
                </a:solidFill>
                <a:effectLst/>
                <a:latin typeface="+mn-lt"/>
                <a:ea typeface="+mn-ea"/>
                <a:cs typeface="+mn-cs"/>
              </a:rPr>
              <a:t>基于机器视觉的鱼类摄食行为分类算法及投喂控制方案研究</a:t>
            </a:r>
            <a:r>
              <a:rPr lang="zh-CN" altLang="zh-CN" sz="1200" kern="1200" dirty="0" smtClean="0">
                <a:solidFill>
                  <a:schemeClr val="tx1"/>
                </a:solidFill>
                <a:effectLst/>
                <a:latin typeface="+mn-lt"/>
                <a:ea typeface="+mn-ea"/>
                <a:cs typeface="+mn-cs"/>
              </a:rPr>
              <a:t>”</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指导教师是徐立鸿 教授。</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1</a:t>
            </a:fld>
            <a:endParaRPr lang="zh-CN" altLang="en-US"/>
          </a:p>
        </p:txBody>
      </p:sp>
    </p:spTree>
    <p:extLst>
      <p:ext uri="{BB962C8B-B14F-4D97-AF65-F5344CB8AC3E}">
        <p14:creationId xmlns:p14="http://schemas.microsoft.com/office/powerpoint/2010/main" val="2633498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右图分别展示了数据集中完成标注的摄食样本和非摄食样本，每个样本含有</a:t>
                </a:r>
                <a:r>
                  <a:rPr lang="en-US" altLang="zh-CN" dirty="0" smtClean="0">
                    <a:latin typeface="宋体" panose="02010600030101010101" pitchFamily="2" charset="-122"/>
                    <a:ea typeface="宋体" panose="02010600030101010101" pitchFamily="2" charset="-122"/>
                  </a:rPr>
                  <a:t>150</a:t>
                </a:r>
                <a:r>
                  <a:rPr lang="zh-CN" altLang="en-US" dirty="0" smtClean="0">
                    <a:latin typeface="宋体" panose="02010600030101010101" pitchFamily="2" charset="-122"/>
                    <a:ea typeface="宋体" panose="02010600030101010101" pitchFamily="2" charset="-122"/>
                  </a:rPr>
                  <a:t>帧图像。对比可以发现摄食状态下的鱼群运动活跃，而非摄食状态的下的鱼类运动较为规律，但是不论是摄食状态或非摄食状态的空间分布密度都比较大，无法通过单帧图像的聚散性来判断鱼类摄食行为。在真实养殖环境下，鱼类的摄食行为判断更多是依靠鱼类的运动信息。此外，由于数据样本来源与水下光照不足，视频整体亮度偏低，所以本数据集同时提供了对应的预处理程序调整图像参数，预处理采用方法为线性变换，其数学描述如下，</a:t>
                </a:r>
                <a:r>
                  <a:rPr lang="zh-CN" altLang="zh-CN" dirty="0" smtClean="0"/>
                  <a:t>其中</a:t>
                </a:r>
                <a:r>
                  <a:rPr lang="zh-CN" altLang="zh-CN" dirty="0"/>
                  <a:t>，</a:t>
                </a:r>
                <a14:m>
                  <m:oMath xmlns:m="http://schemas.openxmlformats.org/officeDocument/2006/math">
                    <m:r>
                      <a:rPr lang="en-US" altLang="zh-CN" i="1">
                        <a:latin typeface="Cambria Math" panose="02040503050406030204" pitchFamily="18" charset="0"/>
                      </a:rPr>
                      <m:t>𝑣</m:t>
                    </m:r>
                  </m:oMath>
                </a14:m>
                <a:r>
                  <a:rPr lang="zh-CN" altLang="zh-CN" dirty="0"/>
                  <a:t>为原始图像灰度等级，</a:t>
                </a:r>
                <a14:m>
                  <m:oMath xmlns:m="http://schemas.openxmlformats.org/officeDocument/2006/math">
                    <m:r>
                      <m:rPr>
                        <m:sty m:val="p"/>
                      </m:rPr>
                      <a:rPr lang="en-US" altLang="zh-CN">
                        <a:latin typeface="Cambria Math" panose="02040503050406030204" pitchFamily="18" charset="0"/>
                      </a:rPr>
                      <m:t>p</m:t>
                    </m:r>
                  </m:oMath>
                </a14:m>
                <a:r>
                  <a:rPr lang="zh-CN" altLang="zh-CN" dirty="0"/>
                  <a:t>为预处理后的灰度等级，</a:t>
                </a:r>
                <a14:m>
                  <m:oMath xmlns:m="http://schemas.openxmlformats.org/officeDocument/2006/math">
                    <m:r>
                      <m:rPr>
                        <m:sty m:val="p"/>
                      </m:rPr>
                      <a:rPr lang="en-US" altLang="zh-CN">
                        <a:latin typeface="Cambria Math" panose="02040503050406030204" pitchFamily="18" charset="0"/>
                      </a:rPr>
                      <m:t>α</m:t>
                    </m:r>
                  </m:oMath>
                </a14:m>
                <a:r>
                  <a:rPr lang="zh-CN" altLang="zh-CN" dirty="0"/>
                  <a:t>为线性变换系数</a:t>
                </a:r>
                <a:endParaRPr lang="zh-CN" altLang="en-US" dirty="0">
                  <a:latin typeface="宋体" panose="02010600030101010101" pitchFamily="2" charset="-122"/>
                  <a:ea typeface="宋体" panose="02010600030101010101" pitchFamily="2" charset="-122"/>
                </a:endParaRPr>
              </a:p>
            </p:txBody>
          </p:sp>
        </mc:Choice>
        <mc:Fallback xmlns="">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右图分别展示了数据集中完成标注的摄食样本和非摄食样本，每个样本含有</a:t>
                </a:r>
                <a:r>
                  <a:rPr lang="en-US" altLang="zh-CN" dirty="0" smtClean="0">
                    <a:latin typeface="宋体" panose="02010600030101010101" pitchFamily="2" charset="-122"/>
                    <a:ea typeface="宋体" panose="02010600030101010101" pitchFamily="2" charset="-122"/>
                  </a:rPr>
                  <a:t>150</a:t>
                </a:r>
                <a:r>
                  <a:rPr lang="zh-CN" altLang="en-US" dirty="0" smtClean="0">
                    <a:latin typeface="宋体" panose="02010600030101010101" pitchFamily="2" charset="-122"/>
                    <a:ea typeface="宋体" panose="02010600030101010101" pitchFamily="2" charset="-122"/>
                  </a:rPr>
                  <a:t>帧图像。对比可以发现摄食状态下的鱼群运动活跃，而非摄食状态的下的鱼类运动较为规律，但是不论是摄食状态或非摄食状态的空间分布密度都比较大，无法通过单帧图像的聚散性来判断鱼类摄食行为。在真实养殖环境下，鱼类的摄食行为判断更多是依靠鱼类的运动信息。此外，由于数据样本来源与水下光照不足，视频整体亮度偏低，所以本数据集同时提供了对应的预处理程序调整图像参数，预处理采用方法为线性变换，其数学描述如下，</a:t>
                </a:r>
                <a:r>
                  <a:rPr lang="zh-CN" altLang="zh-CN" dirty="0" smtClean="0"/>
                  <a:t>其中</a:t>
                </a:r>
                <a:r>
                  <a:rPr lang="zh-CN" altLang="zh-CN" dirty="0"/>
                  <a:t>，</a:t>
                </a:r>
                <a:r>
                  <a:rPr lang="en-US" altLang="zh-CN" i="0">
                    <a:latin typeface="Cambria Math" panose="02040503050406030204" pitchFamily="18" charset="0"/>
                  </a:rPr>
                  <a:t>𝑣</a:t>
                </a:r>
                <a:r>
                  <a:rPr lang="zh-CN" altLang="zh-CN" dirty="0"/>
                  <a:t>为原始图像灰度等级，</a:t>
                </a:r>
                <a:r>
                  <a:rPr lang="en-US" altLang="zh-CN" i="0">
                    <a:latin typeface="Cambria Math" panose="02040503050406030204" pitchFamily="18" charset="0"/>
                  </a:rPr>
                  <a:t>p</a:t>
                </a:r>
                <a:r>
                  <a:rPr lang="zh-CN" altLang="zh-CN" dirty="0"/>
                  <a:t>为预处理后的灰度等级，</a:t>
                </a:r>
                <a:r>
                  <a:rPr lang="en-US" altLang="zh-CN" i="0">
                    <a:latin typeface="Cambria Math" panose="02040503050406030204" pitchFamily="18" charset="0"/>
                  </a:rPr>
                  <a:t>α</a:t>
                </a:r>
                <a:r>
                  <a:rPr lang="zh-CN" altLang="zh-CN" dirty="0"/>
                  <a:t>为线性变换系数</a:t>
                </a:r>
                <a:endParaRPr lang="zh-CN" altLang="en-US" dirty="0">
                  <a:latin typeface="宋体" panose="02010600030101010101" pitchFamily="2" charset="-122"/>
                  <a:ea typeface="宋体" panose="02010600030101010101" pitchFamily="2" charset="-122"/>
                </a:endParaRPr>
              </a:p>
            </p:txBody>
          </p:sp>
        </mc:Fallback>
      </mc:AlternateContent>
      <p:sp>
        <p:nvSpPr>
          <p:cNvPr id="4" name="灯片编号占位符 3"/>
          <p:cNvSpPr>
            <a:spLocks noGrp="1"/>
          </p:cNvSpPr>
          <p:nvPr>
            <p:ph type="sldNum" sz="quarter" idx="10"/>
          </p:nvPr>
        </p:nvSpPr>
        <p:spPr/>
        <p:txBody>
          <a:bodyPr/>
          <a:lstStyle/>
          <a:p>
            <a:fld id="{4BD59CE1-CE85-4882-BC69-A85F19C4E13E}" type="slidenum">
              <a:rPr lang="zh-CN" altLang="en-US" smtClean="0"/>
              <a:t>10</a:t>
            </a:fld>
            <a:endParaRPr lang="zh-CN" altLang="en-US"/>
          </a:p>
        </p:txBody>
      </p:sp>
    </p:spTree>
    <p:extLst>
      <p:ext uri="{BB962C8B-B14F-4D97-AF65-F5344CB8AC3E}">
        <p14:creationId xmlns:p14="http://schemas.microsoft.com/office/powerpoint/2010/main" val="26575635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预处理后的结果如图所示，可以看到图像灰度等级和整体亮度都有所提高</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11</a:t>
            </a:fld>
            <a:endParaRPr lang="zh-CN" altLang="en-US"/>
          </a:p>
        </p:txBody>
      </p:sp>
    </p:spTree>
    <p:extLst>
      <p:ext uri="{BB962C8B-B14F-4D97-AF65-F5344CB8AC3E}">
        <p14:creationId xmlns:p14="http://schemas.microsoft.com/office/powerpoint/2010/main" val="23704506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为进一步的描述</a:t>
            </a:r>
            <a:r>
              <a:rPr lang="en-US" altLang="zh-CN" dirty="0" smtClean="0">
                <a:latin typeface="宋体" panose="02010600030101010101" pitchFamily="2" charset="-122"/>
                <a:ea typeface="宋体" panose="02010600030101010101" pitchFamily="2" charset="-122"/>
              </a:rPr>
              <a:t>UVDASSB</a:t>
            </a:r>
            <a:r>
              <a:rPr lang="zh-CN" altLang="en-US" dirty="0" smtClean="0">
                <a:latin typeface="宋体" panose="02010600030101010101" pitchFamily="2" charset="-122"/>
                <a:ea typeface="宋体" panose="02010600030101010101" pitchFamily="2" charset="-122"/>
              </a:rPr>
              <a:t>数据集本文对其特性进行了分析，主要有视频样本的灰度平均值、单帧图像的灰度平均值、样本信噪比和单帧图像的图像熵。通过观察四个曲线图的特点，我可以得到的结论有：数据集下两种类别的视频平均灰度接近且偏低。单个样本内视频帧间灰度变化不大，但是信噪比和图像熵变化较大，但是两种类别视频的个性指标都不存在明显差异。最后我们将前沿的鱼类摄食行为分类算法在本论文的数据集下进行测试，实验结果表明准确度只有</a:t>
            </a:r>
            <a:r>
              <a:rPr lang="en-US" altLang="zh-CN" dirty="0" smtClean="0">
                <a:latin typeface="宋体" panose="02010600030101010101" pitchFamily="2" charset="-122"/>
                <a:ea typeface="宋体" panose="02010600030101010101" pitchFamily="2" charset="-122"/>
              </a:rPr>
              <a:t>74%</a:t>
            </a:r>
            <a:r>
              <a:rPr lang="zh-CN" altLang="en-US" dirty="0" smtClean="0">
                <a:latin typeface="宋体" panose="02010600030101010101" pitchFamily="2" charset="-122"/>
                <a:ea typeface="宋体" panose="02010600030101010101" pitchFamily="2" charset="-122"/>
              </a:rPr>
              <a:t>，说明了有必要针对真实生产环境下的鱼类摄食行为分类进行进一步的研究。</a:t>
            </a:r>
          </a:p>
          <a:p>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12</a:t>
            </a:fld>
            <a:endParaRPr lang="zh-CN" altLang="en-US"/>
          </a:p>
        </p:txBody>
      </p:sp>
    </p:spTree>
    <p:extLst>
      <p:ext uri="{BB962C8B-B14F-4D97-AF65-F5344CB8AC3E}">
        <p14:creationId xmlns:p14="http://schemas.microsoft.com/office/powerpoint/2010/main" val="35312351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13</a:t>
            </a:fld>
            <a:endParaRPr lang="zh-CN" altLang="en-US"/>
          </a:p>
        </p:txBody>
      </p:sp>
    </p:spTree>
    <p:extLst>
      <p:ext uri="{BB962C8B-B14F-4D97-AF65-F5344CB8AC3E}">
        <p14:creationId xmlns:p14="http://schemas.microsoft.com/office/powerpoint/2010/main" val="30678612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latin typeface="宋体" panose="02010600030101010101" pitchFamily="2" charset="-122"/>
                    <a:ea typeface="宋体" panose="02010600030101010101" pitchFamily="2" charset="-122"/>
                  </a:rPr>
                  <a:t>下面我们简单介绍本文所用到的变分自动编码器原理。其概率图模型如图</a:t>
                </a:r>
                <a:r>
                  <a:rPr lang="en-US" altLang="zh-CN" dirty="0" smtClean="0">
                    <a:latin typeface="宋体" panose="02010600030101010101" pitchFamily="2" charset="-122"/>
                    <a:ea typeface="宋体" panose="02010600030101010101" pitchFamily="2" charset="-122"/>
                  </a:rPr>
                  <a:t>a</a:t>
                </a:r>
                <a:r>
                  <a:rPr lang="zh-CN" altLang="en-US" dirty="0" smtClean="0">
                    <a:latin typeface="宋体" panose="02010600030101010101" pitchFamily="2" charset="-122"/>
                    <a:ea typeface="宋体" panose="02010600030101010101" pitchFamily="2" charset="-122"/>
                  </a:rPr>
                  <a:t>，</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首先假设存在某个隐藏空间</a:t>
                </a:r>
                <a:r>
                  <a:rPr lang="en-US" altLang="zh-CN" dirty="0" smtClean="0">
                    <a:latin typeface="宋体" panose="02010600030101010101" pitchFamily="2" charset="-122"/>
                    <a:ea typeface="宋体" panose="02010600030101010101" pitchFamily="2" charset="-122"/>
                  </a:rPr>
                  <a:t>z</a:t>
                </a:r>
                <a:r>
                  <a:rPr lang="zh-CN" altLang="en-US" dirty="0" smtClean="0">
                    <a:latin typeface="宋体" panose="02010600030101010101" pitchFamily="2" charset="-122"/>
                    <a:ea typeface="宋体" panose="02010600030101010101" pitchFamily="2" charset="-122"/>
                  </a:rPr>
                  <a:t>，所有图像都是通过隐藏空间下的变量生成，这个生成式模型参数为</a:t>
                </a:r>
                <a:r>
                  <a:rPr lang="el-GR" altLang="zh-CN" dirty="0" smtClean="0">
                    <a:latin typeface="宋体" panose="02010600030101010101" pitchFamily="2" charset="-122"/>
                    <a:ea typeface="宋体" panose="02010600030101010101" pitchFamily="2" charset="-122"/>
                  </a:rPr>
                  <a:t>θ</a:t>
                </a:r>
                <a:r>
                  <a:rPr lang="zh-CN" altLang="en-US" dirty="0" smtClean="0">
                    <a:latin typeface="宋体" panose="02010600030101010101" pitchFamily="2" charset="-122"/>
                    <a:ea typeface="宋体" panose="02010600030101010101" pitchFamily="2" charset="-122"/>
                  </a:rPr>
                  <a:t>，反过来通过已知图像求取隐藏空间变量的模型参数为</a:t>
                </a:r>
                <a:r>
                  <a:rPr lang="el-GR" altLang="zh-CN" dirty="0" smtClean="0">
                    <a:latin typeface="宋体" panose="02010600030101010101" pitchFamily="2" charset="-122"/>
                    <a:ea typeface="宋体" panose="02010600030101010101" pitchFamily="2" charset="-122"/>
                  </a:rPr>
                  <a:t>Φ</a:t>
                </a:r>
                <a:r>
                  <a:rPr lang="zh-CN" altLang="en-US" dirty="0" smtClean="0">
                    <a:latin typeface="宋体" panose="02010600030101010101" pitchFamily="2" charset="-122"/>
                    <a:ea typeface="宋体" panose="02010600030101010101" pitchFamily="2" charset="-122"/>
                  </a:rPr>
                  <a:t>。举一个简单例子，如果我们假设隐藏空间是语言模型，那么我们就可以通过语言生成图像也能通过图像求取隐含空间的变量。比如隐藏空间下的变量是同济大学电信学院，通过网络搜索引擎得到的这张图像，反过来通过这张图我们也可以得到文职信息。变分自动编码器就是更加这样的原理设置了其网络结构，如图</a:t>
                </a:r>
                <a:r>
                  <a:rPr lang="en-US" altLang="zh-CN" dirty="0" smtClean="0">
                    <a:latin typeface="宋体" panose="02010600030101010101" pitchFamily="2" charset="-122"/>
                    <a:ea typeface="宋体" panose="02010600030101010101" pitchFamily="2" charset="-122"/>
                  </a:rPr>
                  <a:t>b</a:t>
                </a:r>
                <a:r>
                  <a:rPr lang="zh-CN" altLang="en-US" dirty="0" smtClean="0">
                    <a:latin typeface="宋体" panose="02010600030101010101" pitchFamily="2" charset="-122"/>
                    <a:ea typeface="宋体" panose="02010600030101010101" pitchFamily="2" charset="-122"/>
                  </a:rPr>
                  <a:t>所示。隐藏空间被设置为多元高斯分布，首先通过卷积神经网络将图像编码为多元高斯随机分布，然后从多元高斯分布进行采样，利用采样值又可以通过逆卷积神经网络重建图像。这样的结构可以看出编码器和解码器在概率论的观点下分别为</a:t>
                </a:r>
                <a14:m>
                  <m:oMath xmlns:m="http://schemas.openxmlformats.org/officeDocument/2006/math">
                    <m:r>
                      <a:rPr lang="en-US" altLang="zh-CN" i="1" kern="100" smtClean="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0" i="1" kern="100" smtClean="0">
                            <a:latin typeface="Cambria Math" panose="02040503050406030204" pitchFamily="18" charset="0"/>
                            <a:ea typeface="Cambria Math" panose="02040503050406030204" pitchFamily="18" charset="0"/>
                            <a:cs typeface="Times New Roman" panose="02020603050405020304" pitchFamily="18" charset="0"/>
                          </a:rPr>
                          <m:t>𝑧</m:t>
                        </m:r>
                      </m:e>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𝑓</m:t>
                        </m:r>
                      </m:e>
                    </m:d>
                  </m:oMath>
                </a14:m>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latin typeface="宋体" panose="02010600030101010101" pitchFamily="2" charset="-122"/>
                    <a:ea typeface="宋体" panose="02010600030101010101" pitchFamily="2" charset="-122"/>
                  </a:rPr>
                  <a:t>和</a:t>
                </a:r>
                <a14:m>
                  <m:oMath xmlns:m="http://schemas.openxmlformats.org/officeDocument/2006/math">
                    <m:r>
                      <a:rPr lang="en-US" altLang="zh-CN" i="1" kern="100" smtClean="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i="1" kern="100">
                            <a:latin typeface="Cambria Math" panose="02040503050406030204" pitchFamily="18" charset="0"/>
                            <a:ea typeface="Cambria Math" panose="02040503050406030204" pitchFamily="18" charset="0"/>
                            <a:cs typeface="Times New Roman" panose="02020603050405020304" pitchFamily="18" charset="0"/>
                          </a:rPr>
                          <m:t>𝑓</m:t>
                        </m:r>
                      </m:e>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𝑧</m:t>
                        </m:r>
                      </m:e>
                    </m:d>
                  </m:oMath>
                </a14:m>
                <a:r>
                  <a:rPr lang="zh-CN" altLang="en-US" dirty="0" smtClean="0"/>
                  <a:t>两个条件概率。所以</a:t>
                </a:r>
                <a:r>
                  <a:rPr lang="en-US" altLang="zh-CN" dirty="0" smtClean="0"/>
                  <a:t>VAE</a:t>
                </a:r>
                <a:r>
                  <a:rPr lang="zh-CN" altLang="en-US" dirty="0" smtClean="0"/>
                  <a:t>的损失函数可以分为两个部分分布对应隐藏空间下的随机分布的散度距离和重建图像的质量。</a:t>
                </a:r>
                <a:endParaRPr lang="zh-CN" altLang="en-US" dirty="0"/>
              </a:p>
              <a:p>
                <a:endParaRPr lang="zh-CN" altLang="en-US" dirty="0">
                  <a:latin typeface="宋体" panose="02010600030101010101" pitchFamily="2" charset="-122"/>
                  <a:ea typeface="宋体" panose="02010600030101010101" pitchFamily="2" charset="-122"/>
                </a:endParaRP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latin typeface="宋体" panose="02010600030101010101" pitchFamily="2" charset="-122"/>
                    <a:ea typeface="宋体" panose="02010600030101010101" pitchFamily="2" charset="-122"/>
                  </a:rPr>
                  <a:t>下面我们简单介绍本文所用到的变分自动编码器原理。其概率图模型如图</a:t>
                </a:r>
                <a:r>
                  <a:rPr lang="en-US" altLang="zh-CN" dirty="0" smtClean="0">
                    <a:latin typeface="宋体" panose="02010600030101010101" pitchFamily="2" charset="-122"/>
                    <a:ea typeface="宋体" panose="02010600030101010101" pitchFamily="2" charset="-122"/>
                  </a:rPr>
                  <a:t>a</a:t>
                </a:r>
                <a:r>
                  <a:rPr lang="zh-CN" altLang="en-US" dirty="0" smtClean="0">
                    <a:latin typeface="宋体" panose="02010600030101010101" pitchFamily="2" charset="-122"/>
                    <a:ea typeface="宋体" panose="02010600030101010101" pitchFamily="2" charset="-122"/>
                  </a:rPr>
                  <a:t>，</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首先假设存在某个隐藏空间</a:t>
                </a:r>
                <a:r>
                  <a:rPr lang="en-US" altLang="zh-CN" dirty="0" smtClean="0">
                    <a:latin typeface="宋体" panose="02010600030101010101" pitchFamily="2" charset="-122"/>
                    <a:ea typeface="宋体" panose="02010600030101010101" pitchFamily="2" charset="-122"/>
                  </a:rPr>
                  <a:t>z</a:t>
                </a:r>
                <a:r>
                  <a:rPr lang="zh-CN" altLang="en-US" dirty="0" smtClean="0">
                    <a:latin typeface="宋体" panose="02010600030101010101" pitchFamily="2" charset="-122"/>
                    <a:ea typeface="宋体" panose="02010600030101010101" pitchFamily="2" charset="-122"/>
                  </a:rPr>
                  <a:t>，所有图像都是通过隐藏空间下的变量生成，这个生成式模型参数为</a:t>
                </a:r>
                <a:r>
                  <a:rPr lang="el-GR" altLang="zh-CN" dirty="0" smtClean="0">
                    <a:latin typeface="宋体" panose="02010600030101010101" pitchFamily="2" charset="-122"/>
                    <a:ea typeface="宋体" panose="02010600030101010101" pitchFamily="2" charset="-122"/>
                  </a:rPr>
                  <a:t>θ</a:t>
                </a:r>
                <a:r>
                  <a:rPr lang="zh-CN" altLang="en-US" dirty="0" smtClean="0">
                    <a:latin typeface="宋体" panose="02010600030101010101" pitchFamily="2" charset="-122"/>
                    <a:ea typeface="宋体" panose="02010600030101010101" pitchFamily="2" charset="-122"/>
                  </a:rPr>
                  <a:t>，反过来通过已知图像求取隐藏空间变量的模型参数为</a:t>
                </a:r>
                <a:r>
                  <a:rPr lang="el-GR" altLang="zh-CN" dirty="0" smtClean="0">
                    <a:latin typeface="宋体" panose="02010600030101010101" pitchFamily="2" charset="-122"/>
                    <a:ea typeface="宋体" panose="02010600030101010101" pitchFamily="2" charset="-122"/>
                  </a:rPr>
                  <a:t>Φ</a:t>
                </a:r>
                <a:r>
                  <a:rPr lang="zh-CN" altLang="en-US" dirty="0" smtClean="0">
                    <a:latin typeface="宋体" panose="02010600030101010101" pitchFamily="2" charset="-122"/>
                    <a:ea typeface="宋体" panose="02010600030101010101" pitchFamily="2" charset="-122"/>
                  </a:rPr>
                  <a:t>。举一个简单例子，如果我们假设隐藏空间是语言模型，那么我们就可以通过语言生成图像也能通过图像求取隐含空间的变量。比如隐藏空间下的变量是同济大学电信学院，通过网络搜索引擎得到的这张图像，反过来通过这张图我们也可以得到文职信息。变分自动编码器就是更加这样的原理设置了其网络结构，如图</a:t>
                </a:r>
                <a:r>
                  <a:rPr lang="en-US" altLang="zh-CN" dirty="0" smtClean="0">
                    <a:latin typeface="宋体" panose="02010600030101010101" pitchFamily="2" charset="-122"/>
                    <a:ea typeface="宋体" panose="02010600030101010101" pitchFamily="2" charset="-122"/>
                  </a:rPr>
                  <a:t>b</a:t>
                </a:r>
                <a:r>
                  <a:rPr lang="zh-CN" altLang="en-US" dirty="0" smtClean="0">
                    <a:latin typeface="宋体" panose="02010600030101010101" pitchFamily="2" charset="-122"/>
                    <a:ea typeface="宋体" panose="02010600030101010101" pitchFamily="2" charset="-122"/>
                  </a:rPr>
                  <a:t>所示。隐藏空间被设置为多元高斯分布，首先通过卷积神经网络将图像编码为多元高斯随机分布，然后从多元高斯分布进行采样，利用采样值又可以通过逆卷积神经网络重建图像。这样的结构可以看出编码器和解码器在概率论的观点下分别为</a:t>
                </a:r>
                <a:r>
                  <a:rPr lang="en-US" altLang="zh-CN" i="0" kern="100" smtClean="0">
                    <a:latin typeface="Cambria Math" panose="02040503050406030204" pitchFamily="18" charset="0"/>
                    <a:ea typeface="宋体" panose="02010600030101010101" pitchFamily="2" charset="-122"/>
                    <a:cs typeface="Times New Roman" panose="02020603050405020304" pitchFamily="18" charset="0"/>
                  </a:rPr>
                  <a:t>𝑝</a:t>
                </a:r>
                <a:r>
                  <a:rPr lang="zh-CN" altLang="zh-CN" i="0" kern="100">
                    <a:latin typeface="Cambria Math" panose="02040503050406030204" pitchFamily="18" charset="0"/>
                    <a:cs typeface="Times New Roman" panose="02020603050405020304" pitchFamily="18" charset="0"/>
                  </a:rPr>
                  <a:t>(</a:t>
                </a:r>
                <a:r>
                  <a:rPr lang="en-US" altLang="zh-CN" b="0" i="0" kern="100" smtClean="0">
                    <a:latin typeface="Cambria Math" panose="02040503050406030204" pitchFamily="18" charset="0"/>
                    <a:ea typeface="Cambria Math" panose="02040503050406030204" pitchFamily="18" charset="0"/>
                    <a:cs typeface="Times New Roman" panose="02020603050405020304" pitchFamily="18" charset="0"/>
                  </a:rPr>
                  <a:t>𝑧│</a:t>
                </a:r>
                <a:r>
                  <a:rPr lang="en-US" altLang="zh-CN" i="0" kern="100">
                    <a:latin typeface="Cambria Math" panose="02040503050406030204" pitchFamily="18" charset="0"/>
                    <a:ea typeface="宋体" panose="02010600030101010101" pitchFamily="2" charset="-122"/>
                    <a:cs typeface="Times New Roman" panose="02020603050405020304" pitchFamily="18" charset="0"/>
                  </a:rPr>
                  <a:t>𝑓)</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latin typeface="宋体" panose="02010600030101010101" pitchFamily="2" charset="-122"/>
                    <a:ea typeface="宋体" panose="02010600030101010101" pitchFamily="2" charset="-122"/>
                  </a:rPr>
                  <a:t>和</a:t>
                </a:r>
                <a:r>
                  <a:rPr lang="en-US" altLang="zh-CN" i="0" kern="100" smtClean="0">
                    <a:latin typeface="Cambria Math" panose="02040503050406030204" pitchFamily="18" charset="0"/>
                    <a:ea typeface="宋体" panose="02010600030101010101" pitchFamily="2" charset="-122"/>
                    <a:cs typeface="Times New Roman" panose="02020603050405020304" pitchFamily="18" charset="0"/>
                  </a:rPr>
                  <a:t>𝑝</a:t>
                </a:r>
                <a:r>
                  <a:rPr lang="zh-CN" altLang="zh-CN" i="0" kern="100">
                    <a:latin typeface="Cambria Math" panose="02040503050406030204" pitchFamily="18" charset="0"/>
                    <a:cs typeface="Times New Roman" panose="02020603050405020304" pitchFamily="18" charset="0"/>
                  </a:rPr>
                  <a:t>(</a:t>
                </a:r>
                <a:r>
                  <a:rPr lang="en-US" altLang="zh-CN" i="0" kern="100">
                    <a:latin typeface="Cambria Math" panose="02040503050406030204" pitchFamily="18" charset="0"/>
                    <a:ea typeface="Cambria Math" panose="02040503050406030204" pitchFamily="18" charset="0"/>
                    <a:cs typeface="Times New Roman" panose="02020603050405020304" pitchFamily="18" charset="0"/>
                  </a:rPr>
                  <a:t>𝑓│</a:t>
                </a:r>
                <a:r>
                  <a:rPr lang="en-US" altLang="zh-CN" i="0" kern="100">
                    <a:latin typeface="Cambria Math" panose="02040503050406030204" pitchFamily="18" charset="0"/>
                    <a:ea typeface="宋体" panose="02010600030101010101" pitchFamily="2" charset="-122"/>
                    <a:cs typeface="Times New Roman" panose="02020603050405020304" pitchFamily="18" charset="0"/>
                  </a:rPr>
                  <a:t>𝑧)</a:t>
                </a:r>
                <a:r>
                  <a:rPr lang="zh-CN" altLang="en-US" dirty="0" smtClean="0"/>
                  <a:t>两个条件概率。所以</a:t>
                </a:r>
                <a:r>
                  <a:rPr lang="en-US" altLang="zh-CN" dirty="0" smtClean="0"/>
                  <a:t>VAE</a:t>
                </a:r>
                <a:r>
                  <a:rPr lang="zh-CN" altLang="en-US" dirty="0" smtClean="0"/>
                  <a:t>的损失函数可以分为两个部分分布对应隐藏空间下的随机分布的散度距离和重建图像的质量。</a:t>
                </a:r>
                <a:endParaRPr lang="zh-CN" altLang="en-US" dirty="0"/>
              </a:p>
              <a:p>
                <a:endParaRPr lang="zh-CN" altLang="en-US" dirty="0">
                  <a:latin typeface="宋体" panose="02010600030101010101" pitchFamily="2" charset="-122"/>
                  <a:ea typeface="宋体" panose="02010600030101010101" pitchFamily="2" charset="-122"/>
                </a:endParaRPr>
              </a:p>
            </p:txBody>
          </p:sp>
        </mc:Fallback>
      </mc:AlternateContent>
      <p:sp>
        <p:nvSpPr>
          <p:cNvPr id="4" name="灯片编号占位符 3"/>
          <p:cNvSpPr>
            <a:spLocks noGrp="1"/>
          </p:cNvSpPr>
          <p:nvPr>
            <p:ph type="sldNum" sz="quarter" idx="10"/>
          </p:nvPr>
        </p:nvSpPr>
        <p:spPr/>
        <p:txBody>
          <a:bodyPr/>
          <a:lstStyle/>
          <a:p>
            <a:fld id="{4BD59CE1-CE85-4882-BC69-A85F19C4E13E}" type="slidenum">
              <a:rPr lang="zh-CN" altLang="en-US" smtClean="0"/>
              <a:t>14</a:t>
            </a:fld>
            <a:endParaRPr lang="zh-CN" altLang="en-US"/>
          </a:p>
        </p:txBody>
      </p:sp>
    </p:spTree>
    <p:extLst>
      <p:ext uri="{BB962C8B-B14F-4D97-AF65-F5344CB8AC3E}">
        <p14:creationId xmlns:p14="http://schemas.microsoft.com/office/powerpoint/2010/main" val="19237129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在本文中，我们通过将</a:t>
            </a:r>
            <a:r>
              <a:rPr lang="en-US" altLang="zh-CN" dirty="0" smtClean="0">
                <a:latin typeface="宋体" panose="02010600030101010101" pitchFamily="2" charset="-122"/>
                <a:ea typeface="宋体" panose="02010600030101010101" pitchFamily="2" charset="-122"/>
              </a:rPr>
              <a:t>UVDASSB</a:t>
            </a:r>
            <a:r>
              <a:rPr lang="zh-CN" altLang="en-US" dirty="0" smtClean="0">
                <a:latin typeface="宋体" panose="02010600030101010101" pitchFamily="2" charset="-122"/>
                <a:ea typeface="宋体" panose="02010600030101010101" pitchFamily="2" charset="-122"/>
              </a:rPr>
              <a:t>的视频转换为图像对</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进行训练，将训练完成的模型用于样本的模型提取。将样本中的每一帧输入到</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中即可得到对应多元高斯的均值和方差向量，将样本中所有帧的图像输入到</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并将向量分布进行按列组合，提取后特征示意图如图</a:t>
            </a:r>
            <a:r>
              <a:rPr lang="en-US" altLang="zh-CN" dirty="0" smtClean="0">
                <a:latin typeface="宋体" panose="02010600030101010101" pitchFamily="2" charset="-122"/>
                <a:ea typeface="宋体" panose="02010600030101010101" pitchFamily="2" charset="-122"/>
              </a:rPr>
              <a:t>a</a:t>
            </a:r>
            <a:r>
              <a:rPr lang="zh-CN" altLang="en-US" dirty="0" smtClean="0">
                <a:latin typeface="宋体" panose="02010600030101010101" pitchFamily="2" charset="-122"/>
                <a:ea typeface="宋体" panose="02010600030101010101" pitchFamily="2" charset="-122"/>
              </a:rPr>
              <a:t>所示。提取到的特征即为高斯均值矩阵和高斯方差矩阵。如图</a:t>
            </a:r>
            <a:r>
              <a:rPr lang="en-US" altLang="zh-CN" dirty="0" smtClean="0">
                <a:latin typeface="宋体" panose="02010600030101010101" pitchFamily="2" charset="-122"/>
                <a:ea typeface="宋体" panose="02010600030101010101" pitchFamily="2" charset="-122"/>
              </a:rPr>
              <a:t>b</a:t>
            </a:r>
            <a:r>
              <a:rPr lang="zh-CN" altLang="en-US" dirty="0" smtClean="0">
                <a:latin typeface="宋体" panose="02010600030101010101" pitchFamily="2" charset="-122"/>
                <a:ea typeface="宋体" panose="02010600030101010101" pitchFamily="2" charset="-122"/>
              </a:rPr>
              <a:t>所示，我们展示了</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训练的损失函数图，从曲线可以发现网络收敛速度十分之快，其原因在于我们在前面提到过的数据集下的图像相似度很高，灰度平均值变化不大。</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15</a:t>
            </a:fld>
            <a:endParaRPr lang="zh-CN" altLang="en-US"/>
          </a:p>
        </p:txBody>
      </p:sp>
    </p:spTree>
    <p:extLst>
      <p:ext uri="{BB962C8B-B14F-4D97-AF65-F5344CB8AC3E}">
        <p14:creationId xmlns:p14="http://schemas.microsoft.com/office/powerpoint/2010/main" val="27133682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最后，我们来看通过</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对视频图像的重建实验结果，可以看到重建后的视频并不完全和原始视频一致，所有图片都带有高斯模糊的现象，本文认为这是因为在变分自动编码器中存在从多元高斯随机分布中存在采样过程。但是必须注意到，重建后的图像对鱼群的位置和形状有了较好的复原，说明隐藏空间下的变量是包含这些信息的。表示我们对视频特征提取前后数据做了一个简单对比，可以看到原始数据从一个有</a:t>
            </a:r>
            <a:r>
              <a:rPr lang="en-US" altLang="zh-CN" dirty="0" smtClean="0">
                <a:latin typeface="宋体" panose="02010600030101010101" pitchFamily="2" charset="-122"/>
                <a:ea typeface="宋体" panose="02010600030101010101" pitchFamily="2" charset="-122"/>
              </a:rPr>
              <a:t>450</a:t>
            </a:r>
            <a:r>
              <a:rPr lang="zh-CN" altLang="en-US" dirty="0" smtClean="0">
                <a:latin typeface="宋体" panose="02010600030101010101" pitchFamily="2" charset="-122"/>
                <a:ea typeface="宋体" panose="02010600030101010101" pitchFamily="2" charset="-122"/>
              </a:rPr>
              <a:t>个矩阵的图变为里只有两个矩阵的图。</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16</a:t>
            </a:fld>
            <a:endParaRPr lang="zh-CN" altLang="en-US"/>
          </a:p>
        </p:txBody>
      </p:sp>
    </p:spTree>
    <p:extLst>
      <p:ext uri="{BB962C8B-B14F-4D97-AF65-F5344CB8AC3E}">
        <p14:creationId xmlns:p14="http://schemas.microsoft.com/office/powerpoint/2010/main" val="3531032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下面介绍本文所提出的基于帧间关系的贝叶斯估计视频分类方法。拟解决鱼类摄食行为视频分类。</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17</a:t>
            </a:fld>
            <a:endParaRPr lang="zh-CN" altLang="en-US"/>
          </a:p>
        </p:txBody>
      </p:sp>
    </p:spTree>
    <p:extLst>
      <p:ext uri="{BB962C8B-B14F-4D97-AF65-F5344CB8AC3E}">
        <p14:creationId xmlns:p14="http://schemas.microsoft.com/office/powerpoint/2010/main" val="1360751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本文所提出的视频分类算法</a:t>
            </a:r>
            <a:r>
              <a:rPr lang="en-US" altLang="zh-CN" dirty="0" smtClean="0">
                <a:latin typeface="宋体" panose="02010600030101010101" pitchFamily="2" charset="-122"/>
                <a:ea typeface="宋体" panose="02010600030101010101" pitchFamily="2" charset="-122"/>
              </a:rPr>
              <a:t>IRBEN</a:t>
            </a:r>
            <a:r>
              <a:rPr lang="zh-CN" altLang="en-US" dirty="0" smtClean="0">
                <a:latin typeface="宋体" panose="02010600030101010101" pitchFamily="2" charset="-122"/>
                <a:ea typeface="宋体" panose="02010600030101010101" pitchFamily="2" charset="-122"/>
              </a:rPr>
              <a:t>分为两步，空间变换和生成式模型。请看图</a:t>
            </a:r>
            <a:r>
              <a:rPr lang="en-US" altLang="zh-CN" dirty="0" smtClean="0">
                <a:latin typeface="宋体" panose="02010600030101010101" pitchFamily="2" charset="-122"/>
                <a:ea typeface="宋体" panose="02010600030101010101" pitchFamily="2" charset="-122"/>
              </a:rPr>
              <a:t>a</a:t>
            </a:r>
            <a:r>
              <a:rPr lang="zh-CN" altLang="en-US" dirty="0" smtClean="0">
                <a:latin typeface="宋体" panose="02010600030101010101" pitchFamily="2" charset="-122"/>
                <a:ea typeface="宋体" panose="02010600030101010101" pitchFamily="2" charset="-122"/>
              </a:rPr>
              <a:t>，对于不同的视频类型，其视频帧</a:t>
            </a:r>
            <a:r>
              <a:rPr lang="en-US" altLang="zh-CN" dirty="0" err="1" smtClean="0">
                <a:latin typeface="宋体" panose="02010600030101010101" pitchFamily="2" charset="-122"/>
                <a:ea typeface="宋体" panose="02010600030101010101" pitchFamily="2" charset="-122"/>
              </a:rPr>
              <a:t>f_t</a:t>
            </a:r>
            <a:r>
              <a:rPr lang="zh-CN" altLang="en-US" dirty="0" smtClean="0">
                <a:latin typeface="宋体" panose="02010600030101010101" pitchFamily="2" charset="-122"/>
                <a:ea typeface="宋体" panose="02010600030101010101" pitchFamily="2" charset="-122"/>
              </a:rPr>
              <a:t>与</a:t>
            </a:r>
            <a:r>
              <a:rPr lang="en-US" altLang="zh-CN" dirty="0" smtClean="0">
                <a:latin typeface="宋体" panose="02010600030101010101" pitchFamily="2" charset="-122"/>
                <a:ea typeface="宋体" panose="02010600030101010101" pitchFamily="2" charset="-122"/>
              </a:rPr>
              <a:t>f_(</a:t>
            </a:r>
            <a:r>
              <a:rPr lang="en-US" altLang="zh-CN" dirty="0" err="1" smtClean="0">
                <a:latin typeface="宋体" panose="02010600030101010101" pitchFamily="2" charset="-122"/>
                <a:ea typeface="宋体" panose="02010600030101010101" pitchFamily="2" charset="-122"/>
              </a:rPr>
              <a:t>t+tao</a:t>
            </a:r>
            <a:r>
              <a:rPr lang="en-US" altLang="zh-CN" dirty="0" smtClean="0">
                <a:latin typeface="宋体" panose="02010600030101010101" pitchFamily="2" charset="-122"/>
                <a:ea typeface="宋体" panose="02010600030101010101" pitchFamily="2" charset="-122"/>
              </a:rPr>
              <a:t>)</a:t>
            </a:r>
            <a:r>
              <a:rPr lang="zh-CN" altLang="en-US" dirty="0" smtClean="0">
                <a:latin typeface="宋体" panose="02010600030101010101" pitchFamily="2" charset="-122"/>
                <a:ea typeface="宋体" panose="02010600030101010101" pitchFamily="2" charset="-122"/>
              </a:rPr>
              <a:t>的相关管关系可以用一个条件概率</a:t>
            </a:r>
            <a:r>
              <a:rPr lang="en-US" altLang="zh-CN" dirty="0" smtClean="0">
                <a:latin typeface="宋体" panose="02010600030101010101" pitchFamily="2" charset="-122"/>
                <a:ea typeface="宋体" panose="02010600030101010101" pitchFamily="2" charset="-122"/>
              </a:rPr>
              <a:t>p(</a:t>
            </a:r>
            <a:r>
              <a:rPr lang="en-US" altLang="zh-CN" dirty="0" err="1" smtClean="0">
                <a:latin typeface="宋体" panose="02010600030101010101" pitchFamily="2" charset="-122"/>
                <a:ea typeface="宋体" panose="02010600030101010101" pitchFamily="2" charset="-122"/>
              </a:rPr>
              <a:t>f_t|f</a:t>
            </a:r>
            <a:r>
              <a:rPr lang="en-US" altLang="zh-CN" dirty="0" smtClean="0">
                <a:latin typeface="宋体" panose="02010600030101010101" pitchFamily="2" charset="-122"/>
                <a:ea typeface="宋体" panose="02010600030101010101" pitchFamily="2" charset="-122"/>
              </a:rPr>
              <a:t>(</a:t>
            </a:r>
            <a:r>
              <a:rPr lang="en-US" altLang="zh-CN" dirty="0" err="1" smtClean="0">
                <a:latin typeface="宋体" panose="02010600030101010101" pitchFamily="2" charset="-122"/>
                <a:ea typeface="宋体" panose="02010600030101010101" pitchFamily="2" charset="-122"/>
              </a:rPr>
              <a:t>t+tao</a:t>
            </a:r>
            <a:r>
              <a:rPr lang="en-US" altLang="zh-CN" dirty="0" smtClean="0">
                <a:latin typeface="宋体" panose="02010600030101010101" pitchFamily="2" charset="-122"/>
                <a:ea typeface="宋体" panose="02010600030101010101" pitchFamily="2" charset="-122"/>
              </a:rPr>
              <a:t>))</a:t>
            </a:r>
            <a:r>
              <a:rPr lang="zh-CN" altLang="en-US" dirty="0" smtClean="0">
                <a:latin typeface="宋体" panose="02010600030101010101" pitchFamily="2" charset="-122"/>
                <a:ea typeface="宋体" panose="02010600030101010101" pitchFamily="2" charset="-122"/>
              </a:rPr>
              <a:t>描述，如果我们能够将所有视频类别的帧间关系进行建模那么我们就可以实现视频分类，但是显然直接求取这样的概率模型是不行的，因为如公式（</a:t>
            </a:r>
            <a:r>
              <a:rPr lang="en-US" altLang="zh-CN" dirty="0" smtClean="0">
                <a:latin typeface="宋体" panose="02010600030101010101" pitchFamily="2" charset="-122"/>
                <a:ea typeface="宋体" panose="02010600030101010101" pitchFamily="2" charset="-122"/>
              </a:rPr>
              <a:t>1</a:t>
            </a:r>
            <a:r>
              <a:rPr lang="zh-CN" altLang="en-US" dirty="0" smtClean="0">
                <a:latin typeface="宋体" panose="02010600030101010101" pitchFamily="2" charset="-122"/>
                <a:ea typeface="宋体" panose="02010600030101010101" pitchFamily="2" charset="-122"/>
              </a:rPr>
              <a:t>）所示，其中</a:t>
            </a:r>
            <a:r>
              <a:rPr lang="en-US" altLang="zh-CN" dirty="0" smtClean="0">
                <a:latin typeface="宋体" panose="02010600030101010101" pitchFamily="2" charset="-122"/>
                <a:ea typeface="宋体" panose="02010600030101010101" pitchFamily="2" charset="-122"/>
              </a:rPr>
              <a:t>p(</a:t>
            </a:r>
            <a:r>
              <a:rPr lang="en-US" altLang="zh-CN" dirty="0" err="1" smtClean="0">
                <a:latin typeface="宋体" panose="02010600030101010101" pitchFamily="2" charset="-122"/>
                <a:ea typeface="宋体" panose="02010600030101010101" pitchFamily="2" charset="-122"/>
              </a:rPr>
              <a:t>f_t</a:t>
            </a:r>
            <a:r>
              <a:rPr lang="zh-CN" altLang="en-US" dirty="0" smtClean="0">
                <a:latin typeface="宋体" panose="02010600030101010101" pitchFamily="2" charset="-122"/>
                <a:ea typeface="宋体" panose="02010600030101010101" pitchFamily="2" charset="-122"/>
              </a:rPr>
              <a:t>）与</a:t>
            </a:r>
            <a:r>
              <a:rPr lang="en-US" altLang="zh-CN" dirty="0" smtClean="0">
                <a:latin typeface="宋体" panose="02010600030101010101" pitchFamily="2" charset="-122"/>
                <a:ea typeface="宋体" panose="02010600030101010101" pitchFamily="2" charset="-122"/>
              </a:rPr>
              <a:t>p(f_(</a:t>
            </a:r>
            <a:r>
              <a:rPr lang="en-US" altLang="zh-CN" dirty="0" err="1" smtClean="0">
                <a:latin typeface="宋体" panose="02010600030101010101" pitchFamily="2" charset="-122"/>
                <a:ea typeface="宋体" panose="02010600030101010101" pitchFamily="2" charset="-122"/>
              </a:rPr>
              <a:t>t+tao</a:t>
            </a:r>
            <a:r>
              <a:rPr lang="en-US" altLang="zh-CN" dirty="0" smtClean="0">
                <a:latin typeface="宋体" panose="02010600030101010101" pitchFamily="2" charset="-122"/>
                <a:ea typeface="宋体" panose="02010600030101010101" pitchFamily="2" charset="-122"/>
              </a:rPr>
              <a:t>))</a:t>
            </a:r>
            <a:r>
              <a:rPr lang="zh-CN" altLang="en-US" dirty="0" smtClean="0">
                <a:latin typeface="宋体" panose="02010600030101010101" pitchFamily="2" charset="-122"/>
                <a:ea typeface="宋体" panose="02010600030101010101" pitchFamily="2" charset="-122"/>
              </a:rPr>
              <a:t>是不不可求的，于是我们尝试将图像编码到隐藏空间对其关系建模，但是如前所述我们利用</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对图像进行编码，这样的映射首先是非线性的，其实他们的映射关系是多对多的映射关系，所以这里我们需要证明在隐藏空间下的帧间关系是否与图像空间下的帧间关系一致。根据贝叶斯公式我们有公式</a:t>
            </a:r>
            <a:r>
              <a:rPr lang="en-US" altLang="zh-CN" dirty="0" smtClean="0">
                <a:latin typeface="宋体" panose="02010600030101010101" pitchFamily="2" charset="-122"/>
                <a:ea typeface="宋体" panose="02010600030101010101" pitchFamily="2" charset="-122"/>
              </a:rPr>
              <a:t>2</a:t>
            </a:r>
            <a:r>
              <a:rPr lang="zh-CN" altLang="en-US" dirty="0" smtClean="0">
                <a:latin typeface="宋体" panose="02010600030101010101" pitchFamily="2" charset="-122"/>
                <a:ea typeface="宋体" panose="02010600030101010101" pitchFamily="2" charset="-122"/>
              </a:rPr>
              <a:t>，其中</a:t>
            </a:r>
            <a:r>
              <a:rPr lang="en-US" altLang="zh-CN" dirty="0" smtClean="0">
                <a:latin typeface="宋体" panose="02010600030101010101" pitchFamily="2" charset="-122"/>
                <a:ea typeface="宋体" panose="02010600030101010101" pitchFamily="2" charset="-122"/>
              </a:rPr>
              <a:t>f</a:t>
            </a:r>
            <a:r>
              <a:rPr lang="zh-CN" altLang="en-US" dirty="0" smtClean="0">
                <a:latin typeface="宋体" panose="02010600030101010101" pitchFamily="2" charset="-122"/>
                <a:ea typeface="宋体" panose="02010600030101010101" pitchFamily="2" charset="-122"/>
              </a:rPr>
              <a:t>为图像，</a:t>
            </a:r>
            <a:r>
              <a:rPr lang="en-US" altLang="zh-CN" dirty="0" smtClean="0">
                <a:latin typeface="宋体" panose="02010600030101010101" pitchFamily="2" charset="-122"/>
                <a:ea typeface="宋体" panose="02010600030101010101" pitchFamily="2" charset="-122"/>
              </a:rPr>
              <a:t>z</a:t>
            </a:r>
            <a:r>
              <a:rPr lang="zh-CN" altLang="en-US" dirty="0" smtClean="0">
                <a:latin typeface="宋体" panose="02010600030101010101" pitchFamily="2" charset="-122"/>
                <a:ea typeface="宋体" panose="02010600030101010101" pitchFamily="2" charset="-122"/>
              </a:rPr>
              <a:t>为隐藏空间下的变量，我们将公式</a:t>
            </a:r>
            <a:r>
              <a:rPr lang="en-US" altLang="zh-CN" dirty="0" smtClean="0">
                <a:latin typeface="宋体" panose="02010600030101010101" pitchFamily="2" charset="-122"/>
                <a:ea typeface="宋体" panose="02010600030101010101" pitchFamily="2" charset="-122"/>
              </a:rPr>
              <a:t>2</a:t>
            </a:r>
            <a:r>
              <a:rPr lang="zh-CN" altLang="en-US" dirty="0" smtClean="0">
                <a:latin typeface="宋体" panose="02010600030101010101" pitchFamily="2" charset="-122"/>
                <a:ea typeface="宋体" panose="02010600030101010101" pitchFamily="2" charset="-122"/>
              </a:rPr>
              <a:t>代入到公式</a:t>
            </a:r>
            <a:r>
              <a:rPr lang="en-US" altLang="zh-CN" dirty="0" smtClean="0">
                <a:latin typeface="宋体" panose="02010600030101010101" pitchFamily="2" charset="-122"/>
                <a:ea typeface="宋体" panose="02010600030101010101" pitchFamily="2" charset="-122"/>
              </a:rPr>
              <a:t>1</a:t>
            </a:r>
            <a:r>
              <a:rPr lang="zh-CN" altLang="en-US" dirty="0" smtClean="0">
                <a:latin typeface="宋体" panose="02010600030101010101" pitchFamily="2" charset="-122"/>
                <a:ea typeface="宋体" panose="02010600030101010101" pitchFamily="2" charset="-122"/>
              </a:rPr>
              <a:t>中，化简变换可以得到公式</a:t>
            </a:r>
            <a:r>
              <a:rPr lang="en-US" altLang="zh-CN" dirty="0" smtClean="0">
                <a:latin typeface="宋体" panose="02010600030101010101" pitchFamily="2" charset="-122"/>
                <a:ea typeface="宋体" panose="02010600030101010101" pitchFamily="2" charset="-122"/>
              </a:rPr>
              <a:t>3</a:t>
            </a:r>
            <a:r>
              <a:rPr lang="zh-CN" altLang="en-US" dirty="0" smtClean="0">
                <a:latin typeface="宋体" panose="02010600030101010101" pitchFamily="2" charset="-122"/>
                <a:ea typeface="宋体" panose="02010600030101010101" pitchFamily="2" charset="-122"/>
              </a:rPr>
              <a:t>，请注意公司三中的红框中的式子，这恰恰是变分自动编码器的解码器部分即已知隐藏空间下的变量而解码器所生成图像为输入图像的概率，显然他们的概率是相等的，所以在隐藏空间下的帧间关系与图像空间下的帧间关系是相同的。本论文所提出的</a:t>
            </a:r>
            <a:r>
              <a:rPr lang="en-US" altLang="zh-CN" dirty="0" smtClean="0">
                <a:latin typeface="宋体" panose="02010600030101010101" pitchFamily="2" charset="-122"/>
                <a:ea typeface="宋体" panose="02010600030101010101" pitchFamily="2" charset="-122"/>
              </a:rPr>
              <a:t>IRBEN</a:t>
            </a:r>
            <a:r>
              <a:rPr lang="zh-CN" altLang="en-US" dirty="0" smtClean="0">
                <a:latin typeface="宋体" panose="02010600030101010101" pitchFamily="2" charset="-122"/>
                <a:ea typeface="宋体" panose="02010600030101010101" pitchFamily="2" charset="-122"/>
              </a:rPr>
              <a:t>整体结构如图</a:t>
            </a:r>
            <a:r>
              <a:rPr lang="en-US" altLang="zh-CN" dirty="0" smtClean="0">
                <a:latin typeface="宋体" panose="02010600030101010101" pitchFamily="2" charset="-122"/>
                <a:ea typeface="宋体" panose="02010600030101010101" pitchFamily="2" charset="-122"/>
              </a:rPr>
              <a:t>b</a:t>
            </a:r>
            <a:r>
              <a:rPr lang="zh-CN" altLang="en-US" dirty="0" smtClean="0">
                <a:latin typeface="宋体" panose="02010600030101010101" pitchFamily="2" charset="-122"/>
                <a:ea typeface="宋体" panose="02010600030101010101" pitchFamily="2" charset="-122"/>
              </a:rPr>
              <a:t>所示，</a:t>
            </a:r>
            <a:r>
              <a:rPr lang="en-US" altLang="zh-CN" dirty="0" smtClean="0">
                <a:latin typeface="宋体" panose="02010600030101010101" pitchFamily="2" charset="-122"/>
                <a:ea typeface="宋体" panose="02010600030101010101" pitchFamily="2" charset="-122"/>
              </a:rPr>
              <a:t>t</a:t>
            </a:r>
            <a:r>
              <a:rPr lang="zh-CN" altLang="en-US" dirty="0" smtClean="0">
                <a:latin typeface="宋体" panose="02010600030101010101" pitchFamily="2" charset="-122"/>
                <a:ea typeface="宋体" panose="02010600030101010101" pitchFamily="2" charset="-122"/>
              </a:rPr>
              <a:t>时刻的图像将首先被</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编码为隐藏空间下的随机分布，然后再利用一个全连接网络生成</a:t>
            </a:r>
            <a:r>
              <a:rPr lang="en-US" altLang="zh-CN" dirty="0" smtClean="0">
                <a:latin typeface="宋体" panose="02010600030101010101" pitchFamily="2" charset="-122"/>
                <a:ea typeface="宋体" panose="02010600030101010101" pitchFamily="2" charset="-122"/>
              </a:rPr>
              <a:t>t+\</a:t>
            </a:r>
            <a:r>
              <a:rPr lang="en-US" altLang="zh-CN" dirty="0" err="1" smtClean="0">
                <a:latin typeface="宋体" panose="02010600030101010101" pitchFamily="2" charset="-122"/>
                <a:ea typeface="宋体" panose="02010600030101010101" pitchFamily="2" charset="-122"/>
              </a:rPr>
              <a:t>tao</a:t>
            </a:r>
            <a:r>
              <a:rPr lang="zh-CN" altLang="en-US" dirty="0" smtClean="0">
                <a:latin typeface="宋体" panose="02010600030101010101" pitchFamily="2" charset="-122"/>
                <a:ea typeface="宋体" panose="02010600030101010101" pitchFamily="2" charset="-122"/>
              </a:rPr>
              <a:t>时刻的随机分布。下面们具体介绍全连接网络实现在隐藏空间下的帧间关系建模。</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18</a:t>
            </a:fld>
            <a:endParaRPr lang="zh-CN" altLang="en-US"/>
          </a:p>
        </p:txBody>
      </p:sp>
    </p:spTree>
    <p:extLst>
      <p:ext uri="{BB962C8B-B14F-4D97-AF65-F5344CB8AC3E}">
        <p14:creationId xmlns:p14="http://schemas.microsoft.com/office/powerpoint/2010/main" val="19031627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本文所提出的视频分类算法</a:t>
            </a:r>
            <a:r>
              <a:rPr lang="en-US" altLang="zh-CN" dirty="0" smtClean="0">
                <a:latin typeface="宋体" panose="02010600030101010101" pitchFamily="2" charset="-122"/>
                <a:ea typeface="宋体" panose="02010600030101010101" pitchFamily="2" charset="-122"/>
              </a:rPr>
              <a:t>IRBEN</a:t>
            </a:r>
            <a:r>
              <a:rPr lang="zh-CN" altLang="en-US" dirty="0" smtClean="0">
                <a:latin typeface="宋体" panose="02010600030101010101" pitchFamily="2" charset="-122"/>
                <a:ea typeface="宋体" panose="02010600030101010101" pitchFamily="2" charset="-122"/>
              </a:rPr>
              <a:t>分为两步，空间变换和生成式模型。请看图</a:t>
            </a:r>
            <a:r>
              <a:rPr lang="en-US" altLang="zh-CN" dirty="0" smtClean="0">
                <a:latin typeface="宋体" panose="02010600030101010101" pitchFamily="2" charset="-122"/>
                <a:ea typeface="宋体" panose="02010600030101010101" pitchFamily="2" charset="-122"/>
              </a:rPr>
              <a:t>a</a:t>
            </a:r>
            <a:r>
              <a:rPr lang="zh-CN" altLang="en-US" dirty="0" smtClean="0">
                <a:latin typeface="宋体" panose="02010600030101010101" pitchFamily="2" charset="-122"/>
                <a:ea typeface="宋体" panose="02010600030101010101" pitchFamily="2" charset="-122"/>
              </a:rPr>
              <a:t>，对于不同的视频类型，其视频帧</a:t>
            </a:r>
            <a:r>
              <a:rPr lang="en-US" altLang="zh-CN" dirty="0" err="1" smtClean="0">
                <a:latin typeface="宋体" panose="02010600030101010101" pitchFamily="2" charset="-122"/>
                <a:ea typeface="宋体" panose="02010600030101010101" pitchFamily="2" charset="-122"/>
              </a:rPr>
              <a:t>f_t</a:t>
            </a:r>
            <a:r>
              <a:rPr lang="zh-CN" altLang="en-US" dirty="0" smtClean="0">
                <a:latin typeface="宋体" panose="02010600030101010101" pitchFamily="2" charset="-122"/>
                <a:ea typeface="宋体" panose="02010600030101010101" pitchFamily="2" charset="-122"/>
              </a:rPr>
              <a:t>与</a:t>
            </a:r>
            <a:r>
              <a:rPr lang="en-US" altLang="zh-CN" dirty="0" smtClean="0">
                <a:latin typeface="宋体" panose="02010600030101010101" pitchFamily="2" charset="-122"/>
                <a:ea typeface="宋体" panose="02010600030101010101" pitchFamily="2" charset="-122"/>
              </a:rPr>
              <a:t>f_(</a:t>
            </a:r>
            <a:r>
              <a:rPr lang="en-US" altLang="zh-CN" dirty="0" err="1" smtClean="0">
                <a:latin typeface="宋体" panose="02010600030101010101" pitchFamily="2" charset="-122"/>
                <a:ea typeface="宋体" panose="02010600030101010101" pitchFamily="2" charset="-122"/>
              </a:rPr>
              <a:t>t+tao</a:t>
            </a:r>
            <a:r>
              <a:rPr lang="en-US" altLang="zh-CN" dirty="0" smtClean="0">
                <a:latin typeface="宋体" panose="02010600030101010101" pitchFamily="2" charset="-122"/>
                <a:ea typeface="宋体" panose="02010600030101010101" pitchFamily="2" charset="-122"/>
              </a:rPr>
              <a:t>)</a:t>
            </a:r>
            <a:r>
              <a:rPr lang="zh-CN" altLang="en-US" dirty="0" smtClean="0">
                <a:latin typeface="宋体" panose="02010600030101010101" pitchFamily="2" charset="-122"/>
                <a:ea typeface="宋体" panose="02010600030101010101" pitchFamily="2" charset="-122"/>
              </a:rPr>
              <a:t>的相关管关系可以用一个条件概率</a:t>
            </a:r>
            <a:r>
              <a:rPr lang="en-US" altLang="zh-CN" dirty="0" smtClean="0">
                <a:latin typeface="宋体" panose="02010600030101010101" pitchFamily="2" charset="-122"/>
                <a:ea typeface="宋体" panose="02010600030101010101" pitchFamily="2" charset="-122"/>
              </a:rPr>
              <a:t>p(</a:t>
            </a:r>
            <a:r>
              <a:rPr lang="en-US" altLang="zh-CN" dirty="0" err="1" smtClean="0">
                <a:latin typeface="宋体" panose="02010600030101010101" pitchFamily="2" charset="-122"/>
                <a:ea typeface="宋体" panose="02010600030101010101" pitchFamily="2" charset="-122"/>
              </a:rPr>
              <a:t>f_t|f</a:t>
            </a:r>
            <a:r>
              <a:rPr lang="en-US" altLang="zh-CN" dirty="0" smtClean="0">
                <a:latin typeface="宋体" panose="02010600030101010101" pitchFamily="2" charset="-122"/>
                <a:ea typeface="宋体" panose="02010600030101010101" pitchFamily="2" charset="-122"/>
              </a:rPr>
              <a:t>(</a:t>
            </a:r>
            <a:r>
              <a:rPr lang="en-US" altLang="zh-CN" dirty="0" err="1" smtClean="0">
                <a:latin typeface="宋体" panose="02010600030101010101" pitchFamily="2" charset="-122"/>
                <a:ea typeface="宋体" panose="02010600030101010101" pitchFamily="2" charset="-122"/>
              </a:rPr>
              <a:t>t+tao</a:t>
            </a:r>
            <a:r>
              <a:rPr lang="en-US" altLang="zh-CN" dirty="0" smtClean="0">
                <a:latin typeface="宋体" panose="02010600030101010101" pitchFamily="2" charset="-122"/>
                <a:ea typeface="宋体" panose="02010600030101010101" pitchFamily="2" charset="-122"/>
              </a:rPr>
              <a:t>))</a:t>
            </a:r>
            <a:r>
              <a:rPr lang="zh-CN" altLang="en-US" dirty="0" smtClean="0">
                <a:latin typeface="宋体" panose="02010600030101010101" pitchFamily="2" charset="-122"/>
                <a:ea typeface="宋体" panose="02010600030101010101" pitchFamily="2" charset="-122"/>
              </a:rPr>
              <a:t>描述，如果我们能够将所有视频类别的帧间关系进行建模那么我们就可以实现视频分类，但是显然直接求取这样的概率模型是不行的，本论文所提出的</a:t>
            </a:r>
            <a:r>
              <a:rPr lang="en-US" altLang="zh-CN" dirty="0" smtClean="0">
                <a:latin typeface="宋体" panose="02010600030101010101" pitchFamily="2" charset="-122"/>
                <a:ea typeface="宋体" panose="02010600030101010101" pitchFamily="2" charset="-122"/>
              </a:rPr>
              <a:t>IRBEN</a:t>
            </a:r>
            <a:r>
              <a:rPr lang="zh-CN" altLang="en-US" dirty="0" smtClean="0">
                <a:latin typeface="宋体" panose="02010600030101010101" pitchFamily="2" charset="-122"/>
                <a:ea typeface="宋体" panose="02010600030101010101" pitchFamily="2" charset="-122"/>
              </a:rPr>
              <a:t>整体结构如图</a:t>
            </a:r>
            <a:r>
              <a:rPr lang="en-US" altLang="zh-CN" dirty="0" smtClean="0">
                <a:latin typeface="宋体" panose="02010600030101010101" pitchFamily="2" charset="-122"/>
                <a:ea typeface="宋体" panose="02010600030101010101" pitchFamily="2" charset="-122"/>
              </a:rPr>
              <a:t>b</a:t>
            </a:r>
            <a:r>
              <a:rPr lang="zh-CN" altLang="en-US" dirty="0" smtClean="0">
                <a:latin typeface="宋体" panose="02010600030101010101" pitchFamily="2" charset="-122"/>
                <a:ea typeface="宋体" panose="02010600030101010101" pitchFamily="2" charset="-122"/>
              </a:rPr>
              <a:t>所示，</a:t>
            </a:r>
            <a:r>
              <a:rPr lang="en-US" altLang="zh-CN" dirty="0" smtClean="0">
                <a:latin typeface="宋体" panose="02010600030101010101" pitchFamily="2" charset="-122"/>
                <a:ea typeface="宋体" panose="02010600030101010101" pitchFamily="2" charset="-122"/>
              </a:rPr>
              <a:t>t</a:t>
            </a:r>
            <a:r>
              <a:rPr lang="zh-CN" altLang="en-US" dirty="0" smtClean="0">
                <a:latin typeface="宋体" panose="02010600030101010101" pitchFamily="2" charset="-122"/>
                <a:ea typeface="宋体" panose="02010600030101010101" pitchFamily="2" charset="-122"/>
              </a:rPr>
              <a:t>时刻的图像将首先被</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编码为隐藏空间下的随机分布，然后再利用一个全连接网络生成</a:t>
            </a:r>
            <a:r>
              <a:rPr lang="en-US" altLang="zh-CN" dirty="0" smtClean="0">
                <a:latin typeface="宋体" panose="02010600030101010101" pitchFamily="2" charset="-122"/>
                <a:ea typeface="宋体" panose="02010600030101010101" pitchFamily="2" charset="-122"/>
              </a:rPr>
              <a:t>t+\</a:t>
            </a:r>
            <a:r>
              <a:rPr lang="en-US" altLang="zh-CN" dirty="0" err="1" smtClean="0">
                <a:latin typeface="宋体" panose="02010600030101010101" pitchFamily="2" charset="-122"/>
                <a:ea typeface="宋体" panose="02010600030101010101" pitchFamily="2" charset="-122"/>
              </a:rPr>
              <a:t>tao</a:t>
            </a:r>
            <a:r>
              <a:rPr lang="zh-CN" altLang="en-US" dirty="0" smtClean="0">
                <a:latin typeface="宋体" panose="02010600030101010101" pitchFamily="2" charset="-122"/>
                <a:ea typeface="宋体" panose="02010600030101010101" pitchFamily="2" charset="-122"/>
              </a:rPr>
              <a:t>时刻的随机分布。下面们具体介绍全连接网络实现在隐藏空间下的帧间关系建模。</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19</a:t>
            </a:fld>
            <a:endParaRPr lang="zh-CN" altLang="en-US"/>
          </a:p>
        </p:txBody>
      </p:sp>
    </p:spTree>
    <p:extLst>
      <p:ext uri="{BB962C8B-B14F-4D97-AF65-F5344CB8AC3E}">
        <p14:creationId xmlns:p14="http://schemas.microsoft.com/office/powerpoint/2010/main" val="26681561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今天的答辩内容主要有以下几个方面。</a:t>
            </a:r>
            <a:endParaRPr lang="zh-CN" altLang="en-US" dirty="0"/>
          </a:p>
        </p:txBody>
      </p:sp>
      <p:sp>
        <p:nvSpPr>
          <p:cNvPr id="4" name="灯片编号占位符 3"/>
          <p:cNvSpPr>
            <a:spLocks noGrp="1"/>
          </p:cNvSpPr>
          <p:nvPr>
            <p:ph type="sldNum" sz="quarter" idx="10"/>
          </p:nvPr>
        </p:nvSpPr>
        <p:spPr/>
        <p:txBody>
          <a:bodyPr/>
          <a:lstStyle/>
          <a:p>
            <a:fld id="{4BD59CE1-CE85-4882-BC69-A85F19C4E13E}" type="slidenum">
              <a:rPr lang="zh-CN" altLang="en-US" smtClean="0"/>
              <a:t>2</a:t>
            </a:fld>
            <a:endParaRPr lang="zh-CN" altLang="en-US"/>
          </a:p>
        </p:txBody>
      </p:sp>
    </p:spTree>
    <p:extLst>
      <p:ext uri="{BB962C8B-B14F-4D97-AF65-F5344CB8AC3E}">
        <p14:creationId xmlns:p14="http://schemas.microsoft.com/office/powerpoint/2010/main" val="33772229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与普通的全连接网络不同，本文所运用到的全连接网络有两个部分，如图</a:t>
            </a:r>
            <a:r>
              <a:rPr lang="en-US" altLang="zh-CN" dirty="0" smtClean="0">
                <a:latin typeface="宋体" panose="02010600030101010101" pitchFamily="2" charset="-122"/>
                <a:ea typeface="宋体" panose="02010600030101010101" pitchFamily="2" charset="-122"/>
              </a:rPr>
              <a:t>c</a:t>
            </a:r>
            <a:r>
              <a:rPr lang="zh-CN" altLang="en-US" dirty="0" smtClean="0">
                <a:latin typeface="宋体" panose="02010600030101010101" pitchFamily="2" charset="-122"/>
                <a:ea typeface="宋体" panose="02010600030101010101" pitchFamily="2" charset="-122"/>
              </a:rPr>
              <a:t>所示，网络输入分别为多元高斯的均值</a:t>
            </a:r>
            <a:r>
              <a:rPr lang="el-GR" altLang="zh-CN" dirty="0" smtClean="0">
                <a:latin typeface="宋体" panose="02010600030101010101" pitchFamily="2" charset="-122"/>
                <a:ea typeface="宋体" panose="02010600030101010101" pitchFamily="2" charset="-122"/>
              </a:rPr>
              <a:t>μ</a:t>
            </a:r>
            <a:r>
              <a:rPr lang="zh-CN" altLang="en-US" dirty="0" smtClean="0">
                <a:latin typeface="宋体" panose="02010600030101010101" pitchFamily="2" charset="-122"/>
                <a:ea typeface="宋体" panose="02010600030101010101" pitchFamily="2" charset="-122"/>
              </a:rPr>
              <a:t>方差</a:t>
            </a:r>
            <a:r>
              <a:rPr lang="el-GR" altLang="zh-CN" dirty="0" smtClean="0">
                <a:latin typeface="宋体" panose="02010600030101010101" pitchFamily="2" charset="-122"/>
                <a:ea typeface="宋体" panose="02010600030101010101" pitchFamily="2" charset="-122"/>
              </a:rPr>
              <a:t>σ</a:t>
            </a:r>
            <a:r>
              <a:rPr lang="zh-CN" altLang="en-US" dirty="0" smtClean="0">
                <a:latin typeface="宋体" panose="02010600030101010101" pitchFamily="2" charset="-122"/>
                <a:ea typeface="宋体" panose="02010600030101010101" pitchFamily="2" charset="-122"/>
              </a:rPr>
              <a:t>向量，网络输出为</a:t>
            </a:r>
            <a:r>
              <a:rPr lang="en-US" altLang="zh-CN" dirty="0" smtClean="0">
                <a:latin typeface="宋体" panose="02010600030101010101" pitchFamily="2" charset="-122"/>
                <a:ea typeface="宋体" panose="02010600030101010101" pitchFamily="2" charset="-122"/>
              </a:rPr>
              <a:t>t+\</a:t>
            </a:r>
            <a:r>
              <a:rPr lang="en-US" altLang="zh-CN" dirty="0" err="1" smtClean="0">
                <a:latin typeface="宋体" panose="02010600030101010101" pitchFamily="2" charset="-122"/>
                <a:ea typeface="宋体" panose="02010600030101010101" pitchFamily="2" charset="-122"/>
              </a:rPr>
              <a:t>tao</a:t>
            </a:r>
            <a:r>
              <a:rPr lang="zh-CN" altLang="en-US" dirty="0" smtClean="0">
                <a:latin typeface="宋体" panose="02010600030101010101" pitchFamily="2" charset="-122"/>
                <a:ea typeface="宋体" panose="02010600030101010101" pitchFamily="2" charset="-122"/>
              </a:rPr>
              <a:t>时刻的均值与方差向量。网络训练损失函数为网络的输出随机分布与</a:t>
            </a:r>
            <a:r>
              <a:rPr lang="en-US" altLang="zh-CN" dirty="0" smtClean="0">
                <a:latin typeface="宋体" panose="02010600030101010101" pitchFamily="2" charset="-122"/>
                <a:ea typeface="宋体" panose="02010600030101010101" pitchFamily="2" charset="-122"/>
              </a:rPr>
              <a:t>t+\</a:t>
            </a:r>
            <a:r>
              <a:rPr lang="en-US" altLang="zh-CN" dirty="0" err="1" smtClean="0">
                <a:latin typeface="宋体" panose="02010600030101010101" pitchFamily="2" charset="-122"/>
                <a:ea typeface="宋体" panose="02010600030101010101" pitchFamily="2" charset="-122"/>
              </a:rPr>
              <a:t>tao</a:t>
            </a:r>
            <a:r>
              <a:rPr lang="zh-CN" altLang="en-US" dirty="0" smtClean="0">
                <a:latin typeface="宋体" panose="02010600030101010101" pitchFamily="2" charset="-122"/>
                <a:ea typeface="宋体" panose="02010600030101010101" pitchFamily="2" charset="-122"/>
              </a:rPr>
              <a:t>时刻真实视频帧经过</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编码后的随机分不之间的</a:t>
            </a:r>
            <a:r>
              <a:rPr lang="en-US" altLang="zh-CN" dirty="0" smtClean="0">
                <a:latin typeface="宋体" panose="02010600030101010101" pitchFamily="2" charset="-122"/>
                <a:ea typeface="宋体" panose="02010600030101010101" pitchFamily="2" charset="-122"/>
              </a:rPr>
              <a:t>KL</a:t>
            </a:r>
            <a:r>
              <a:rPr lang="zh-CN" altLang="en-US" dirty="0" smtClean="0">
                <a:latin typeface="宋体" panose="02010600030101010101" pitchFamily="2" charset="-122"/>
                <a:ea typeface="宋体" panose="02010600030101010101" pitchFamily="2" charset="-122"/>
              </a:rPr>
              <a:t>散度，即两个多元高斯随机分布之间的</a:t>
            </a:r>
            <a:r>
              <a:rPr lang="en-US" altLang="zh-CN" dirty="0" smtClean="0">
                <a:latin typeface="宋体" panose="02010600030101010101" pitchFamily="2" charset="-122"/>
                <a:ea typeface="宋体" panose="02010600030101010101" pitchFamily="2" charset="-122"/>
              </a:rPr>
              <a:t>KL</a:t>
            </a:r>
            <a:r>
              <a:rPr lang="zh-CN" altLang="en-US" dirty="0" smtClean="0">
                <a:latin typeface="宋体" panose="02010600030101010101" pitchFamily="2" charset="-122"/>
                <a:ea typeface="宋体" panose="02010600030101010101" pitchFamily="2" charset="-122"/>
              </a:rPr>
              <a:t>散度距离。为实现在一段视频中的分类，所以我们将散度距离扩展了在一段视频下的平均散度距离，其表达式如公式</a:t>
            </a:r>
            <a:r>
              <a:rPr lang="en-US" altLang="zh-CN" dirty="0" smtClean="0">
                <a:latin typeface="宋体" panose="02010600030101010101" pitchFamily="2" charset="-122"/>
                <a:ea typeface="宋体" panose="02010600030101010101" pitchFamily="2" charset="-122"/>
              </a:rPr>
              <a:t>2</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20</a:t>
            </a:fld>
            <a:endParaRPr lang="zh-CN" altLang="en-US"/>
          </a:p>
        </p:txBody>
      </p:sp>
    </p:spTree>
    <p:extLst>
      <p:ext uri="{BB962C8B-B14F-4D97-AF65-F5344CB8AC3E}">
        <p14:creationId xmlns:p14="http://schemas.microsoft.com/office/powerpoint/2010/main" val="27442920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完成了</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和全连接网络的训练后就可以实现视频分类，分类流程图如图</a:t>
            </a:r>
            <a:r>
              <a:rPr lang="en-US" altLang="zh-CN" dirty="0" smtClean="0">
                <a:latin typeface="宋体" panose="02010600030101010101" pitchFamily="2" charset="-122"/>
                <a:ea typeface="宋体" panose="02010600030101010101" pitchFamily="2" charset="-122"/>
              </a:rPr>
              <a:t>a</a:t>
            </a:r>
            <a:r>
              <a:rPr lang="zh-CN" altLang="en-US" dirty="0" smtClean="0">
                <a:latin typeface="宋体" panose="02010600030101010101" pitchFamily="2" charset="-122"/>
                <a:ea typeface="宋体" panose="02010600030101010101" pitchFamily="2" charset="-122"/>
              </a:rPr>
              <a:t>所示。将视频的</a:t>
            </a:r>
            <a:r>
              <a:rPr lang="en-US" altLang="zh-CN" dirty="0" err="1" smtClean="0">
                <a:latin typeface="宋体" panose="02010600030101010101" pitchFamily="2" charset="-122"/>
                <a:ea typeface="宋体" panose="02010600030101010101" pitchFamily="2" charset="-122"/>
              </a:rPr>
              <a:t>f_t</a:t>
            </a:r>
            <a:r>
              <a:rPr lang="zh-CN" altLang="en-US" dirty="0" smtClean="0">
                <a:latin typeface="宋体" panose="02010600030101010101" pitchFamily="2" charset="-122"/>
                <a:ea typeface="宋体" panose="02010600030101010101" pitchFamily="2" charset="-122"/>
              </a:rPr>
              <a:t>和</a:t>
            </a:r>
            <a:r>
              <a:rPr lang="en-US" altLang="zh-CN" dirty="0" err="1" smtClean="0">
                <a:latin typeface="宋体" panose="02010600030101010101" pitchFamily="2" charset="-122"/>
                <a:ea typeface="宋体" panose="02010600030101010101" pitchFamily="2" charset="-122"/>
              </a:rPr>
              <a:t>f_t</a:t>
            </a:r>
            <a:r>
              <a:rPr lang="en-US" altLang="zh-CN" dirty="0" smtClean="0">
                <a:latin typeface="宋体" panose="02010600030101010101" pitchFamily="2" charset="-122"/>
                <a:ea typeface="宋体" panose="02010600030101010101" pitchFamily="2" charset="-122"/>
              </a:rPr>
              <a:t>+\</a:t>
            </a:r>
            <a:r>
              <a:rPr lang="en-US" altLang="zh-CN" dirty="0" err="1" smtClean="0">
                <a:latin typeface="宋体" panose="02010600030101010101" pitchFamily="2" charset="-122"/>
                <a:ea typeface="宋体" panose="02010600030101010101" pitchFamily="2" charset="-122"/>
              </a:rPr>
              <a:t>tao</a:t>
            </a:r>
            <a:r>
              <a:rPr lang="zh-CN" altLang="en-US" dirty="0" smtClean="0">
                <a:latin typeface="宋体" panose="02010600030101010101" pitchFamily="2" charset="-122"/>
                <a:ea typeface="宋体" panose="02010600030101010101" pitchFamily="2" charset="-122"/>
              </a:rPr>
              <a:t>帧输入到变分自动编码器中可以得到对应的多元高斯随机分布</a:t>
            </a:r>
            <a:r>
              <a:rPr lang="en-US" altLang="zh-CN" dirty="0" err="1" smtClean="0">
                <a:latin typeface="宋体" panose="02010600030101010101" pitchFamily="2" charset="-122"/>
                <a:ea typeface="宋体" panose="02010600030101010101" pitchFamily="2" charset="-122"/>
              </a:rPr>
              <a:t>z_t</a:t>
            </a:r>
            <a:r>
              <a:rPr lang="zh-CN" altLang="en-US" dirty="0" smtClean="0">
                <a:latin typeface="宋体" panose="02010600030101010101" pitchFamily="2" charset="-122"/>
                <a:ea typeface="宋体" panose="02010600030101010101" pitchFamily="2" charset="-122"/>
              </a:rPr>
              <a:t>与</a:t>
            </a:r>
            <a:r>
              <a:rPr lang="en-US" altLang="zh-CN" dirty="0" err="1" smtClean="0">
                <a:latin typeface="宋体" panose="02010600030101010101" pitchFamily="2" charset="-122"/>
                <a:ea typeface="宋体" panose="02010600030101010101" pitchFamily="2" charset="-122"/>
              </a:rPr>
              <a:t>z_t</a:t>
            </a:r>
            <a:r>
              <a:rPr lang="en-US" altLang="zh-CN" dirty="0" smtClean="0">
                <a:latin typeface="宋体" panose="02010600030101010101" pitchFamily="2" charset="-122"/>
                <a:ea typeface="宋体" panose="02010600030101010101" pitchFamily="2" charset="-122"/>
              </a:rPr>
              <a:t>+\</a:t>
            </a:r>
            <a:r>
              <a:rPr lang="en-US" altLang="zh-CN" dirty="0" err="1" smtClean="0">
                <a:latin typeface="宋体" panose="02010600030101010101" pitchFamily="2" charset="-122"/>
                <a:ea typeface="宋体" panose="02010600030101010101" pitchFamily="2" charset="-122"/>
              </a:rPr>
              <a:t>tao</a:t>
            </a:r>
            <a:r>
              <a:rPr lang="zh-CN" altLang="en-US" dirty="0" smtClean="0">
                <a:latin typeface="宋体" panose="02010600030101010101" pitchFamily="2" charset="-122"/>
                <a:ea typeface="宋体" panose="02010600030101010101" pitchFamily="2" charset="-122"/>
              </a:rPr>
              <a:t>；</a:t>
            </a:r>
            <a:r>
              <a:rPr lang="en-US" altLang="zh-CN" dirty="0" err="1" smtClean="0">
                <a:latin typeface="宋体" panose="02010600030101010101" pitchFamily="2" charset="-122"/>
                <a:ea typeface="宋体" panose="02010600030101010101" pitchFamily="2" charset="-122"/>
              </a:rPr>
              <a:t>z_t</a:t>
            </a:r>
            <a:r>
              <a:rPr lang="zh-CN" altLang="en-US" dirty="0" smtClean="0">
                <a:latin typeface="宋体" panose="02010600030101010101" pitchFamily="2" charset="-122"/>
                <a:ea typeface="宋体" panose="02010600030101010101" pitchFamily="2" charset="-122"/>
              </a:rPr>
              <a:t>将会被分别输入到对于的摄食全连接网络和非摄食全连接网络生成对应的</a:t>
            </a:r>
            <a:r>
              <a:rPr lang="en-US" altLang="zh-CN" dirty="0" smtClean="0">
                <a:latin typeface="宋体" panose="02010600030101010101" pitchFamily="2" charset="-122"/>
                <a:ea typeface="宋体" panose="02010600030101010101" pitchFamily="2" charset="-122"/>
              </a:rPr>
              <a:t>t+\</a:t>
            </a:r>
            <a:r>
              <a:rPr lang="en-US" altLang="zh-CN" dirty="0" err="1" smtClean="0">
                <a:latin typeface="宋体" panose="02010600030101010101" pitchFamily="2" charset="-122"/>
                <a:ea typeface="宋体" panose="02010600030101010101" pitchFamily="2" charset="-122"/>
              </a:rPr>
              <a:t>tao</a:t>
            </a:r>
            <a:r>
              <a:rPr lang="zh-CN" altLang="en-US" dirty="0" smtClean="0">
                <a:latin typeface="宋体" panose="02010600030101010101" pitchFamily="2" charset="-122"/>
                <a:ea typeface="宋体" panose="02010600030101010101" pitchFamily="2" charset="-122"/>
              </a:rPr>
              <a:t>时刻的高斯随机分布，将模型生成的随机分布与</a:t>
            </a:r>
            <a:r>
              <a:rPr lang="en-US" altLang="zh-CN" dirty="0" smtClean="0">
                <a:latin typeface="宋体" panose="02010600030101010101" pitchFamily="2" charset="-122"/>
                <a:ea typeface="宋体" panose="02010600030101010101" pitchFamily="2" charset="-122"/>
              </a:rPr>
              <a:t>VAE</a:t>
            </a:r>
            <a:r>
              <a:rPr lang="zh-CN" altLang="en-US" dirty="0" smtClean="0">
                <a:latin typeface="宋体" panose="02010600030101010101" pitchFamily="2" charset="-122"/>
                <a:ea typeface="宋体" panose="02010600030101010101" pitchFamily="2" charset="-122"/>
              </a:rPr>
              <a:t>所生成的分布进行比较计算计算，及公式</a:t>
            </a:r>
            <a:r>
              <a:rPr lang="en-US" altLang="zh-CN" dirty="0" smtClean="0">
                <a:latin typeface="宋体" panose="02010600030101010101" pitchFamily="2" charset="-122"/>
                <a:ea typeface="宋体" panose="02010600030101010101" pitchFamily="2" charset="-122"/>
              </a:rPr>
              <a:t>diff</a:t>
            </a:r>
            <a:r>
              <a:rPr lang="zh-CN" altLang="en-US" dirty="0" smtClean="0">
                <a:latin typeface="宋体" panose="02010600030101010101" pitchFamily="2" charset="-122"/>
                <a:ea typeface="宋体" panose="02010600030101010101" pitchFamily="2" charset="-122"/>
              </a:rPr>
              <a:t>，最后通过</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21</a:t>
            </a:fld>
            <a:endParaRPr lang="zh-CN" altLang="en-US"/>
          </a:p>
        </p:txBody>
      </p:sp>
    </p:spTree>
    <p:extLst>
      <p:ext uri="{BB962C8B-B14F-4D97-AF65-F5344CB8AC3E}">
        <p14:creationId xmlns:p14="http://schemas.microsoft.com/office/powerpoint/2010/main" val="27426084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下面我们通过实验说明</a:t>
            </a:r>
            <a:r>
              <a:rPr lang="en-US" altLang="zh-CN" dirty="0" smtClean="0">
                <a:latin typeface="宋体" panose="02010600030101010101" pitchFamily="2" charset="-122"/>
                <a:ea typeface="宋体" panose="02010600030101010101" pitchFamily="2" charset="-122"/>
              </a:rPr>
              <a:t>FCN</a:t>
            </a:r>
            <a:r>
              <a:rPr lang="zh-CN" altLang="en-US" dirty="0" smtClean="0">
                <a:latin typeface="宋体" panose="02010600030101010101" pitchFamily="2" charset="-122"/>
                <a:ea typeface="宋体" panose="02010600030101010101" pitchFamily="2" charset="-122"/>
              </a:rPr>
              <a:t>网络的有效性，如图所示展示未经训练的模型和训练后模型的对比图，其中横坐标为样本序号，纵坐标为模型预测值与真实值的距离。可以看到未经训练的模型生成值与真实值距离较远，而通过训练得到了有效的降低，即模型能够有效预测。另外一方面，图上的两条曲线分别是摄食模型和未摄食模型，未经训练的两条曲线是完全重合，而训练后的曲线之间有了明显的间隙，也是可以有效的分类。</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22</a:t>
            </a:fld>
            <a:endParaRPr lang="zh-CN" altLang="en-US"/>
          </a:p>
        </p:txBody>
      </p:sp>
    </p:spTree>
    <p:extLst>
      <p:ext uri="{BB962C8B-B14F-4D97-AF65-F5344CB8AC3E}">
        <p14:creationId xmlns:p14="http://schemas.microsoft.com/office/powerpoint/2010/main" val="18963597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23</a:t>
            </a:fld>
            <a:endParaRPr lang="zh-CN" altLang="en-US"/>
          </a:p>
        </p:txBody>
      </p:sp>
    </p:spTree>
    <p:extLst>
      <p:ext uri="{BB962C8B-B14F-4D97-AF65-F5344CB8AC3E}">
        <p14:creationId xmlns:p14="http://schemas.microsoft.com/office/powerpoint/2010/main" val="33286243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将本文所提出的</a:t>
            </a:r>
            <a:r>
              <a:rPr lang="en-US" altLang="zh-CN" dirty="0" smtClean="0">
                <a:latin typeface="宋体" panose="02010600030101010101" pitchFamily="2" charset="-122"/>
                <a:ea typeface="宋体" panose="02010600030101010101" pitchFamily="2" charset="-122"/>
              </a:rPr>
              <a:t>IRBEN</a:t>
            </a:r>
            <a:r>
              <a:rPr lang="zh-CN" altLang="en-US" dirty="0" smtClean="0">
                <a:latin typeface="宋体" panose="02010600030101010101" pitchFamily="2" charset="-122"/>
                <a:ea typeface="宋体" panose="02010600030101010101" pitchFamily="2" charset="-122"/>
              </a:rPr>
              <a:t>算法的鱼类摄食行为分类算法与已有的鱼类摄食行为算法进行比较，可以看出在各项指标中本文所提出算法都有较大的提高。实验结果如图所示，其中准确率达到了</a:t>
            </a:r>
            <a:r>
              <a:rPr lang="en-US" altLang="zh-CN" dirty="0" smtClean="0">
                <a:latin typeface="宋体" panose="02010600030101010101" pitchFamily="2" charset="-122"/>
                <a:ea typeface="宋体" panose="02010600030101010101" pitchFamily="2" charset="-122"/>
              </a:rPr>
              <a:t>97.5%</a:t>
            </a:r>
            <a:r>
              <a:rPr lang="zh-CN" altLang="en-US" dirty="0" smtClean="0">
                <a:latin typeface="宋体" panose="02010600030101010101" pitchFamily="2" charset="-122"/>
                <a:ea typeface="宋体" panose="02010600030101010101" pitchFamily="2" charset="-122"/>
              </a:rPr>
              <a:t>，</a:t>
            </a:r>
            <a:r>
              <a:rPr lang="en-US" altLang="zh-CN" dirty="0" smtClean="0">
                <a:latin typeface="宋体" panose="02010600030101010101" pitchFamily="2" charset="-122"/>
                <a:ea typeface="宋体" panose="02010600030101010101" pitchFamily="2" charset="-122"/>
              </a:rPr>
              <a:t>AUC</a:t>
            </a:r>
            <a:r>
              <a:rPr lang="zh-CN" altLang="en-US" dirty="0" smtClean="0">
                <a:latin typeface="宋体" panose="02010600030101010101" pitchFamily="2" charset="-122"/>
                <a:ea typeface="宋体" panose="02010600030101010101" pitchFamily="2" charset="-122"/>
              </a:rPr>
              <a:t>值为</a:t>
            </a:r>
            <a:r>
              <a:rPr lang="en-US" altLang="zh-CN" dirty="0" smtClean="0">
                <a:latin typeface="宋体" panose="02010600030101010101" pitchFamily="2" charset="-122"/>
                <a:ea typeface="宋体" panose="02010600030101010101" pitchFamily="2" charset="-122"/>
              </a:rPr>
              <a:t>0.96.</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24</a:t>
            </a:fld>
            <a:endParaRPr lang="zh-CN" altLang="en-US"/>
          </a:p>
        </p:txBody>
      </p:sp>
    </p:spTree>
    <p:extLst>
      <p:ext uri="{BB962C8B-B14F-4D97-AF65-F5344CB8AC3E}">
        <p14:creationId xmlns:p14="http://schemas.microsoft.com/office/powerpoint/2010/main" val="33536370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自动投放控制系统，拟解决的问题：针对现有投饵机低精度开环控制的情况，设计实现高精度的闭环投饵。</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25</a:t>
            </a:fld>
            <a:endParaRPr lang="zh-CN" altLang="en-US"/>
          </a:p>
        </p:txBody>
      </p:sp>
    </p:spTree>
    <p:extLst>
      <p:ext uri="{BB962C8B-B14F-4D97-AF65-F5344CB8AC3E}">
        <p14:creationId xmlns:p14="http://schemas.microsoft.com/office/powerpoint/2010/main" val="16085425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为进一步阐述本文所提出算法在工程实际中的运用，本文根据上海崇明养殖基地实际情况设计了一套反馈式自动投放控制系统方案。崇明养殖现场如图</a:t>
            </a:r>
            <a:r>
              <a:rPr lang="en-US" altLang="zh-CN" dirty="0" smtClean="0">
                <a:latin typeface="宋体" panose="02010600030101010101" pitchFamily="2" charset="-122"/>
                <a:ea typeface="宋体" panose="02010600030101010101" pitchFamily="2" charset="-122"/>
              </a:rPr>
              <a:t>a</a:t>
            </a:r>
            <a:r>
              <a:rPr lang="zh-CN" altLang="en-US" dirty="0" smtClean="0">
                <a:latin typeface="宋体" panose="02010600030101010101" pitchFamily="2" charset="-122"/>
                <a:ea typeface="宋体" panose="02010600030101010101" pitchFamily="2" charset="-122"/>
              </a:rPr>
              <a:t>所示，所用投饵机如图</a:t>
            </a:r>
            <a:r>
              <a:rPr lang="en-US" altLang="zh-CN" dirty="0" smtClean="0">
                <a:latin typeface="宋体" panose="02010600030101010101" pitchFamily="2" charset="-122"/>
                <a:ea typeface="宋体" panose="02010600030101010101" pitchFamily="2" charset="-122"/>
              </a:rPr>
              <a:t>c</a:t>
            </a:r>
            <a:r>
              <a:rPr lang="zh-CN" altLang="en-US" dirty="0" smtClean="0">
                <a:latin typeface="宋体" panose="02010600030101010101" pitchFamily="2" charset="-122"/>
                <a:ea typeface="宋体" panose="02010600030101010101" pitchFamily="2" charset="-122"/>
              </a:rPr>
              <a:t>，为轨道式自动投喂机。本文设计方案图如图</a:t>
            </a:r>
            <a:r>
              <a:rPr lang="en-US" altLang="zh-CN" dirty="0" smtClean="0">
                <a:latin typeface="宋体" panose="02010600030101010101" pitchFamily="2" charset="-122"/>
                <a:ea typeface="宋体" panose="02010600030101010101" pitchFamily="2" charset="-122"/>
              </a:rPr>
              <a:t>b</a:t>
            </a:r>
            <a:r>
              <a:rPr lang="zh-CN" altLang="en-US" dirty="0" smtClean="0">
                <a:latin typeface="宋体" panose="02010600030101010101" pitchFamily="2" charset="-122"/>
                <a:ea typeface="宋体" panose="02010600030101010101" pitchFamily="2" charset="-122"/>
              </a:rPr>
              <a:t>。</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26</a:t>
            </a:fld>
            <a:endParaRPr lang="zh-CN" altLang="en-US"/>
          </a:p>
        </p:txBody>
      </p:sp>
    </p:spTree>
    <p:extLst>
      <p:ext uri="{BB962C8B-B14F-4D97-AF65-F5344CB8AC3E}">
        <p14:creationId xmlns:p14="http://schemas.microsoft.com/office/powerpoint/2010/main" val="27025195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27</a:t>
            </a:fld>
            <a:endParaRPr lang="zh-CN" altLang="en-US"/>
          </a:p>
        </p:txBody>
      </p:sp>
    </p:spTree>
    <p:extLst>
      <p:ext uri="{BB962C8B-B14F-4D97-AF65-F5344CB8AC3E}">
        <p14:creationId xmlns:p14="http://schemas.microsoft.com/office/powerpoint/2010/main" val="27952873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dirty="0" smtClean="0">
                <a:latin typeface="宋体" panose="02010600030101010101" pitchFamily="2" charset="-122"/>
                <a:ea typeface="宋体" panose="02010600030101010101" pitchFamily="2" charset="-122"/>
              </a:rPr>
              <a:t>自动投放系统管控一体化软件，</a:t>
            </a:r>
            <a:r>
              <a:rPr lang="en-US" altLang="zh-CN" dirty="0" smtClean="0">
                <a:latin typeface="宋体" panose="02010600030101010101" pitchFamily="2" charset="-122"/>
                <a:ea typeface="宋体" panose="02010600030101010101" pitchFamily="2" charset="-122"/>
              </a:rPr>
              <a:t>(a)</a:t>
            </a:r>
            <a:r>
              <a:rPr lang="zh-CN" altLang="zh-CN" dirty="0" smtClean="0">
                <a:latin typeface="宋体" panose="02010600030101010101" pitchFamily="2" charset="-122"/>
                <a:ea typeface="宋体" panose="02010600030101010101" pitchFamily="2" charset="-122"/>
              </a:rPr>
              <a:t>软件主界面，</a:t>
            </a:r>
            <a:r>
              <a:rPr lang="en-US" altLang="zh-CN" dirty="0" smtClean="0">
                <a:latin typeface="宋体" panose="02010600030101010101" pitchFamily="2" charset="-122"/>
                <a:ea typeface="宋体" panose="02010600030101010101" pitchFamily="2" charset="-122"/>
              </a:rPr>
              <a:t>(b)</a:t>
            </a:r>
            <a:r>
              <a:rPr lang="zh-CN" altLang="zh-CN" dirty="0" smtClean="0">
                <a:latin typeface="宋体" panose="02010600030101010101" pitchFamily="2" charset="-122"/>
                <a:ea typeface="宋体" panose="02010600030101010101" pitchFamily="2" charset="-122"/>
              </a:rPr>
              <a:t>系统信息界面，</a:t>
            </a:r>
            <a:r>
              <a:rPr lang="en-US" altLang="zh-CN" dirty="0" smtClean="0">
                <a:latin typeface="宋体" panose="02010600030101010101" pitchFamily="2" charset="-122"/>
                <a:ea typeface="宋体" panose="02010600030101010101" pitchFamily="2" charset="-122"/>
              </a:rPr>
              <a:t>(c)</a:t>
            </a:r>
            <a:r>
              <a:rPr lang="zh-CN" altLang="zh-CN" dirty="0" smtClean="0">
                <a:latin typeface="宋体" panose="02010600030101010101" pitchFamily="2" charset="-122"/>
                <a:ea typeface="宋体" panose="02010600030101010101" pitchFamily="2" charset="-122"/>
              </a:rPr>
              <a:t>系统设置界面，</a:t>
            </a:r>
            <a:r>
              <a:rPr lang="en-US" altLang="zh-CN" dirty="0" smtClean="0">
                <a:latin typeface="宋体" panose="02010600030101010101" pitchFamily="2" charset="-122"/>
                <a:ea typeface="宋体" panose="02010600030101010101" pitchFamily="2" charset="-122"/>
              </a:rPr>
              <a:t>(d)</a:t>
            </a:r>
            <a:r>
              <a:rPr lang="zh-CN" altLang="zh-CN" dirty="0" smtClean="0">
                <a:latin typeface="宋体" panose="02010600030101010101" pitchFamily="2" charset="-122"/>
                <a:ea typeface="宋体" panose="02010600030101010101" pitchFamily="2" charset="-122"/>
              </a:rPr>
              <a:t>录像回放界面。</a:t>
            </a:r>
            <a:endParaRPr lang="zh-CN" altLang="en-US" dirty="0" smtClean="0">
              <a:latin typeface="宋体" panose="02010600030101010101" pitchFamily="2" charset="-122"/>
              <a:ea typeface="宋体" panose="02010600030101010101" pitchFamily="2" charset="-122"/>
            </a:endParaRPr>
          </a:p>
          <a:p>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28</a:t>
            </a:fld>
            <a:endParaRPr lang="zh-CN" altLang="en-US"/>
          </a:p>
        </p:txBody>
      </p:sp>
    </p:spTree>
    <p:extLst>
      <p:ext uri="{BB962C8B-B14F-4D97-AF65-F5344CB8AC3E}">
        <p14:creationId xmlns:p14="http://schemas.microsoft.com/office/powerpoint/2010/main" val="42005894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视频分析界面，在右侧的投饵机设置中，可以设置投饵机档位规则，可根据实际养殖中的饲养经验设置在不同饵料剩余量时投饵机的档位，以达到合理的鱼饵投放量。</a:t>
            </a:r>
            <a:endParaRPr lang="en-US" altLang="zh-CN" sz="1200" kern="1200" dirty="0" smtClean="0">
              <a:solidFill>
                <a:schemeClr val="tx1"/>
              </a:solidFill>
              <a:effectLst/>
              <a:latin typeface="宋体" panose="02010600030101010101" pitchFamily="2" charset="-122"/>
              <a:ea typeface="宋体" panose="02010600030101010101" pitchFamily="2" charset="-122"/>
              <a:cs typeface="+mn-cs"/>
            </a:endParaRPr>
          </a:p>
          <a:p>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29</a:t>
            </a:fld>
            <a:endParaRPr lang="zh-CN" altLang="en-US"/>
          </a:p>
        </p:txBody>
      </p:sp>
    </p:spTree>
    <p:extLst>
      <p:ext uri="{BB962C8B-B14F-4D97-AF65-F5344CB8AC3E}">
        <p14:creationId xmlns:p14="http://schemas.microsoft.com/office/powerpoint/2010/main" val="4158564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首先是研究背景及研究问题；</a:t>
            </a:r>
          </a:p>
        </p:txBody>
      </p:sp>
      <p:sp>
        <p:nvSpPr>
          <p:cNvPr id="4" name="灯片编号占位符 3"/>
          <p:cNvSpPr>
            <a:spLocks noGrp="1"/>
          </p:cNvSpPr>
          <p:nvPr>
            <p:ph type="sldNum" sz="quarter" idx="10"/>
          </p:nvPr>
        </p:nvSpPr>
        <p:spPr/>
        <p:txBody>
          <a:bodyPr/>
          <a:lstStyle/>
          <a:p>
            <a:fld id="{4BD59CE1-CE85-4882-BC69-A85F19C4E13E}" type="slidenum">
              <a:rPr lang="zh-CN" altLang="en-US" smtClean="0"/>
              <a:t>3</a:t>
            </a:fld>
            <a:endParaRPr lang="zh-CN" altLang="en-US"/>
          </a:p>
        </p:txBody>
      </p:sp>
    </p:spTree>
    <p:extLst>
      <p:ext uri="{BB962C8B-B14F-4D97-AF65-F5344CB8AC3E}">
        <p14:creationId xmlns:p14="http://schemas.microsoft.com/office/powerpoint/2010/main" val="29716418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接下来是总结与展望；</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30</a:t>
            </a:fld>
            <a:endParaRPr lang="zh-CN" altLang="en-US"/>
          </a:p>
        </p:txBody>
      </p:sp>
    </p:spTree>
    <p:extLst>
      <p:ext uri="{BB962C8B-B14F-4D97-AF65-F5344CB8AC3E}">
        <p14:creationId xmlns:p14="http://schemas.microsoft.com/office/powerpoint/2010/main" val="12054113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31</a:t>
            </a:fld>
            <a:endParaRPr lang="zh-CN" altLang="en-US"/>
          </a:p>
        </p:txBody>
      </p:sp>
    </p:spTree>
    <p:extLst>
      <p:ext uri="{BB962C8B-B14F-4D97-AF65-F5344CB8AC3E}">
        <p14:creationId xmlns:p14="http://schemas.microsoft.com/office/powerpoint/2010/main" val="14886388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latin typeface="宋体" panose="02010600030101010101" pitchFamily="2" charset="-122"/>
                <a:ea typeface="宋体" panose="02010600030101010101" pitchFamily="2" charset="-122"/>
              </a:rPr>
              <a:t>谢谢大家，欢迎各位老师批评指正！</a:t>
            </a:r>
          </a:p>
        </p:txBody>
      </p:sp>
      <p:sp>
        <p:nvSpPr>
          <p:cNvPr id="4" name="灯片编号占位符 3"/>
          <p:cNvSpPr>
            <a:spLocks noGrp="1"/>
          </p:cNvSpPr>
          <p:nvPr>
            <p:ph type="sldNum" sz="quarter" idx="10"/>
          </p:nvPr>
        </p:nvSpPr>
        <p:spPr/>
        <p:txBody>
          <a:bodyPr/>
          <a:lstStyle/>
          <a:p>
            <a:fld id="{4BD59CE1-CE85-4882-BC69-A85F19C4E13E}" type="slidenum">
              <a:rPr lang="zh-CN" altLang="en-US" smtClean="0"/>
              <a:t>32</a:t>
            </a:fld>
            <a:endParaRPr lang="zh-CN" altLang="en-US"/>
          </a:p>
        </p:txBody>
      </p:sp>
    </p:spTree>
    <p:extLst>
      <p:ext uri="{BB962C8B-B14F-4D97-AF65-F5344CB8AC3E}">
        <p14:creationId xmlns:p14="http://schemas.microsoft.com/office/powerpoint/2010/main" val="3118027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饵料浪费一直是水产养殖中的严重问题。一方面，饵料在水产养殖的经济成本中所占比例较大，剩余的饵料是巨大的经济损失。另一方面，剩余的饵料会污染水源、恶化养殖生物的生长环境。</a:t>
            </a:r>
          </a:p>
          <a:p>
            <a:r>
              <a:rPr lang="zh-CN" altLang="zh-CN" sz="1200" kern="1200" dirty="0">
                <a:solidFill>
                  <a:schemeClr val="tx1"/>
                </a:solidFill>
                <a:effectLst/>
                <a:latin typeface="+mn-lt"/>
                <a:ea typeface="+mn-ea"/>
                <a:cs typeface="+mn-cs"/>
              </a:rPr>
              <a:t>市面出现的自动投饵机无法根据养殖生物的摄食信息调节投饵量，只能依据饲养人员的养殖经验设定投饵量，大多属于低精度的开环控制系统</a:t>
            </a:r>
            <a:r>
              <a:rPr lang="zh-CN" altLang="zh-CN"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现有的基于鱼类摄食行为的研究都是在实验室模拟环境下进行，距离实际生产运用较远，研究样本数据集也较小。</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4</a:t>
            </a:fld>
            <a:endParaRPr lang="zh-CN" altLang="en-US"/>
          </a:p>
        </p:txBody>
      </p:sp>
    </p:spTree>
    <p:extLst>
      <p:ext uri="{BB962C8B-B14F-4D97-AF65-F5344CB8AC3E}">
        <p14:creationId xmlns:p14="http://schemas.microsoft.com/office/powerpoint/2010/main" val="36059525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本文的研究问题是，在真实的养殖生产环境下对鱼类摄食行为进行分类，基于分类结果对饵料投放进行指导。</a:t>
            </a:r>
            <a:endParaRPr lang="en-US" altLang="zh-CN" dirty="0" smtClean="0">
              <a:latin typeface="宋体" panose="02010600030101010101" pitchFamily="2" charset="-122"/>
              <a:ea typeface="宋体" panose="02010600030101010101" pitchFamily="2" charset="-122"/>
            </a:endParaRPr>
          </a:p>
          <a:p>
            <a:r>
              <a:rPr lang="zh-CN" altLang="en-US" dirty="0" smtClean="0">
                <a:latin typeface="宋体" panose="02010600030101010101" pitchFamily="2" charset="-122"/>
                <a:ea typeface="宋体" panose="02010600030101010101" pitchFamily="2" charset="-122"/>
              </a:rPr>
              <a:t>本文的研究难点有：真实养殖生产环境复杂，干扰因素多，缺乏规范的研究数据集，鱼类摄食行为视频图像相似度高，分类困难。</a:t>
            </a:r>
            <a:endParaRPr lang="en-US" altLang="zh-CN" dirty="0" smtClean="0">
              <a:latin typeface="宋体" panose="02010600030101010101" pitchFamily="2" charset="-122"/>
              <a:ea typeface="宋体" panose="02010600030101010101" pitchFamily="2" charset="-122"/>
            </a:endParaRPr>
          </a:p>
          <a:p>
            <a:r>
              <a:rPr lang="zh-CN" altLang="en-US" dirty="0" smtClean="0">
                <a:latin typeface="宋体" panose="02010600030101010101" pitchFamily="2" charset="-122"/>
                <a:ea typeface="宋体" panose="02010600030101010101" pitchFamily="2" charset="-122"/>
              </a:rPr>
              <a:t>本文的创新点有：构建了一个基于真实养殖生产环境的鱼类摄食行为水下视频数据集，为未来的研究提供了大量数据，首次将视频作为鱼类摄食行为的研究手段，提出了一种视频分类方法，并将该方法应用于鱼类摄食行为分类。</a:t>
            </a:r>
            <a:endParaRPr lang="en-US" altLang="zh-CN" dirty="0" smtClean="0">
              <a:latin typeface="宋体" panose="02010600030101010101" pitchFamily="2" charset="-122"/>
              <a:ea typeface="宋体" panose="02010600030101010101" pitchFamily="2" charset="-122"/>
            </a:endParaRPr>
          </a:p>
          <a:p>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5</a:t>
            </a:fld>
            <a:endParaRPr lang="zh-CN" altLang="en-US"/>
          </a:p>
        </p:txBody>
      </p:sp>
    </p:spTree>
    <p:extLst>
      <p:ext uri="{BB962C8B-B14F-4D97-AF65-F5344CB8AC3E}">
        <p14:creationId xmlns:p14="http://schemas.microsoft.com/office/powerpoint/2010/main" val="26450424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接下来是论文的主要研究工作，</a:t>
            </a:r>
            <a:r>
              <a:rPr lang="en-US" altLang="zh-CN" sz="1200" kern="1200" dirty="0">
                <a:solidFill>
                  <a:schemeClr val="tx1"/>
                </a:solidFill>
                <a:effectLst/>
                <a:latin typeface="+mn-lt"/>
                <a:ea typeface="+mn-ea"/>
                <a:cs typeface="+mn-cs"/>
              </a:rPr>
              <a:t>2.1 </a:t>
            </a:r>
            <a:r>
              <a:rPr lang="zh-CN" altLang="en-US" sz="1200" kern="1200" dirty="0" smtClean="0">
                <a:solidFill>
                  <a:schemeClr val="tx1"/>
                </a:solidFill>
                <a:effectLst/>
                <a:latin typeface="+mn-lt"/>
                <a:ea typeface="+mn-ea"/>
                <a:cs typeface="+mn-cs"/>
              </a:rPr>
              <a:t>鱼类摄食行为数据集构建</a:t>
            </a:r>
            <a:r>
              <a:rPr lang="zh-CN" altLang="zh-CN" sz="1200" kern="1200" dirty="0" smtClean="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该部分拟解决的问题是</a:t>
            </a:r>
            <a:r>
              <a:rPr lang="zh-CN" altLang="zh-CN" sz="1200" kern="1200" dirty="0" smtClean="0">
                <a:solidFill>
                  <a:schemeClr val="tx1"/>
                </a:solidFill>
                <a:effectLst/>
                <a:latin typeface="+mn-lt"/>
                <a:ea typeface="+mn-ea"/>
                <a:cs typeface="+mn-cs"/>
              </a:rPr>
              <a:t>：</a:t>
            </a:r>
            <a:r>
              <a:rPr lang="zh-CN" altLang="en-US" sz="1200" dirty="0" smtClean="0">
                <a:solidFill>
                  <a:srgbClr val="22385C"/>
                </a:solidFill>
                <a:latin typeface="宋体" panose="02010600030101010101" pitchFamily="2" charset="-122"/>
                <a:ea typeface="宋体" panose="02010600030101010101" pitchFamily="2" charset="-122"/>
              </a:rPr>
              <a:t>目前研究领域缺乏基于真实养殖环境下的鱼类摄食行为视频数据集，本文通过设计在真实养殖环境下的数据采集系统，并对所采集数据进行处理与标注，构建了一个鱼类摄食行为水下视频数据集</a:t>
            </a:r>
            <a:r>
              <a:rPr lang="zh-CN" altLang="zh-CN" sz="1200" kern="1200" dirty="0" smtClean="0">
                <a:solidFill>
                  <a:schemeClr val="tx1"/>
                </a:solidFill>
                <a:effectLst/>
                <a:latin typeface="+mn-lt"/>
                <a:ea typeface="+mn-ea"/>
                <a:cs typeface="+mn-cs"/>
              </a:rPr>
              <a:t>。</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6</a:t>
            </a:fld>
            <a:endParaRPr lang="zh-CN" altLang="en-US"/>
          </a:p>
        </p:txBody>
      </p:sp>
    </p:spTree>
    <p:extLst>
      <p:ext uri="{BB962C8B-B14F-4D97-AF65-F5344CB8AC3E}">
        <p14:creationId xmlns:p14="http://schemas.microsoft.com/office/powerpoint/2010/main" val="2267346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latin typeface="宋体" panose="02010600030101010101" pitchFamily="2" charset="-122"/>
                <a:ea typeface="宋体" panose="02010600030101010101" pitchFamily="2" charset="-122"/>
              </a:rPr>
              <a:t>首先介绍本文所设计的数据采集平台。图</a:t>
            </a:r>
            <a:r>
              <a:rPr lang="en-US" altLang="zh-CN" dirty="0" smtClean="0">
                <a:latin typeface="宋体" panose="02010600030101010101" pitchFamily="2" charset="-122"/>
                <a:ea typeface="宋体" panose="02010600030101010101" pitchFamily="2" charset="-122"/>
              </a:rPr>
              <a:t>a</a:t>
            </a:r>
            <a:r>
              <a:rPr lang="zh-CN" altLang="en-US" dirty="0" smtClean="0">
                <a:latin typeface="宋体" panose="02010600030101010101" pitchFamily="2" charset="-122"/>
                <a:ea typeface="宋体" panose="02010600030101010101" pitchFamily="2" charset="-122"/>
              </a:rPr>
              <a:t>所展示的是对养殖基地的养殖</a:t>
            </a:r>
            <a:r>
              <a:rPr lang="en-US" altLang="zh-CN" dirty="0" smtClean="0">
                <a:latin typeface="宋体" panose="02010600030101010101" pitchFamily="2" charset="-122"/>
                <a:ea typeface="宋体" panose="02010600030101010101" pitchFamily="2" charset="-122"/>
              </a:rPr>
              <a:t>17</a:t>
            </a:r>
            <a:r>
              <a:rPr lang="zh-CN" altLang="en-US" dirty="0" smtClean="0">
                <a:latin typeface="宋体" panose="02010600030101010101" pitchFamily="2" charset="-122"/>
                <a:ea typeface="宋体" panose="02010600030101010101" pitchFamily="2" charset="-122"/>
              </a:rPr>
              <a:t>号车间进行三维仿真建模，该车间总共包含</a:t>
            </a:r>
            <a:r>
              <a:rPr lang="en-US" altLang="zh-CN" dirty="0" smtClean="0">
                <a:latin typeface="宋体" panose="02010600030101010101" pitchFamily="2" charset="-122"/>
                <a:ea typeface="宋体" panose="02010600030101010101" pitchFamily="2" charset="-122"/>
              </a:rPr>
              <a:t>6</a:t>
            </a:r>
            <a:r>
              <a:rPr lang="zh-CN" altLang="en-US" dirty="0" smtClean="0">
                <a:latin typeface="宋体" panose="02010600030101010101" pitchFamily="2" charset="-122"/>
                <a:ea typeface="宋体" panose="02010600030101010101" pitchFamily="2" charset="-122"/>
              </a:rPr>
              <a:t>个循环养殖池，每三个循环养殖池共用一套水处理系统，本文在每个循环养殖池中设置三个水下相机，相机参数如表</a:t>
            </a:r>
            <a:r>
              <a:rPr lang="en-US" altLang="zh-CN" dirty="0" smtClean="0">
                <a:latin typeface="宋体" panose="02010600030101010101" pitchFamily="2" charset="-122"/>
                <a:ea typeface="宋体" panose="02010600030101010101" pitchFamily="2" charset="-122"/>
              </a:rPr>
              <a:t>1</a:t>
            </a:r>
            <a:r>
              <a:rPr lang="zh-CN" altLang="en-US" dirty="0" smtClean="0">
                <a:latin typeface="宋体" panose="02010600030101010101" pitchFamily="2" charset="-122"/>
                <a:ea typeface="宋体" panose="02010600030101010101" pitchFamily="2" charset="-122"/>
              </a:rPr>
              <a:t>所示</a:t>
            </a:r>
            <a:r>
              <a:rPr lang="zh-CN" altLang="en-US" sz="1200" kern="1200" dirty="0" smtClean="0">
                <a:solidFill>
                  <a:schemeClr val="tx1"/>
                </a:solidFill>
                <a:effectLst/>
                <a:latin typeface="+mn-lt"/>
                <a:ea typeface="+mn-ea"/>
                <a:cs typeface="+mn-cs"/>
              </a:rPr>
              <a:t>。所有相机均通过数据采集平台放入水下并进行固定，现场实物图如图</a:t>
            </a:r>
            <a:r>
              <a:rPr lang="en-US" altLang="zh-CN" sz="1200" kern="1200" dirty="0" smtClean="0">
                <a:solidFill>
                  <a:schemeClr val="tx1"/>
                </a:solidFill>
                <a:effectLst/>
                <a:latin typeface="+mn-lt"/>
                <a:ea typeface="+mn-ea"/>
                <a:cs typeface="+mn-cs"/>
              </a:rPr>
              <a:t>b</a:t>
            </a:r>
            <a:r>
              <a:rPr lang="zh-CN" altLang="en-US" sz="1200" kern="1200" dirty="0" smtClean="0">
                <a:solidFill>
                  <a:schemeClr val="tx1"/>
                </a:solidFill>
                <a:effectLst/>
                <a:latin typeface="+mn-lt"/>
                <a:ea typeface="+mn-ea"/>
                <a:cs typeface="+mn-cs"/>
              </a:rPr>
              <a:t>。局部视图如图</a:t>
            </a:r>
            <a:r>
              <a:rPr lang="en-US" altLang="zh-CN" sz="1200" kern="1200" dirty="0" smtClean="0">
                <a:solidFill>
                  <a:schemeClr val="tx1"/>
                </a:solidFill>
                <a:effectLst/>
                <a:latin typeface="+mn-lt"/>
                <a:ea typeface="+mn-ea"/>
                <a:cs typeface="+mn-cs"/>
              </a:rPr>
              <a:t>c</a:t>
            </a:r>
            <a:r>
              <a:rPr lang="zh-CN" altLang="en-US" sz="1200" kern="1200" dirty="0" smtClean="0">
                <a:solidFill>
                  <a:schemeClr val="tx1"/>
                </a:solidFill>
                <a:effectLst/>
                <a:latin typeface="+mn-lt"/>
                <a:ea typeface="+mn-ea"/>
                <a:cs typeface="+mn-cs"/>
              </a:rPr>
              <a:t>，其中橙色摄像头为带光源的有线摄像头，仅用于设备位置与角度的调试，实际拍摄时不启用。</a:t>
            </a:r>
            <a:endParaRPr lang="zh-CN" altLang="en-US" dirty="0" smtClean="0"/>
          </a:p>
          <a:p>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7</a:t>
            </a:fld>
            <a:endParaRPr lang="zh-CN" altLang="en-US"/>
          </a:p>
        </p:txBody>
      </p:sp>
    </p:spTree>
    <p:extLst>
      <p:ext uri="{BB962C8B-B14F-4D97-AF65-F5344CB8AC3E}">
        <p14:creationId xmlns:p14="http://schemas.microsoft.com/office/powerpoint/2010/main" val="2897241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通过数据采集系统，本文最终获得了</a:t>
            </a:r>
            <a:r>
              <a:rPr lang="en-US" altLang="zh-CN" sz="1200" kern="1200" dirty="0" smtClean="0">
                <a:solidFill>
                  <a:schemeClr val="tx1"/>
                </a:solidFill>
                <a:effectLst/>
                <a:latin typeface="+mn-lt"/>
                <a:ea typeface="+mn-ea"/>
                <a:cs typeface="+mn-cs"/>
              </a:rPr>
              <a:t>20269</a:t>
            </a:r>
            <a:r>
              <a:rPr lang="zh-CN" altLang="en-US" sz="1200" kern="1200" dirty="0" smtClean="0">
                <a:solidFill>
                  <a:schemeClr val="tx1"/>
                </a:solidFill>
                <a:effectLst/>
                <a:latin typeface="+mn-lt"/>
                <a:ea typeface="+mn-ea"/>
                <a:cs typeface="+mn-cs"/>
              </a:rPr>
              <a:t>分钟的原始数据。根据鱼类养殖专家经验以及历史文献，鱼类摄食行为标注准则如表</a:t>
            </a:r>
            <a:r>
              <a:rPr lang="en-US" altLang="zh-CN" sz="1200" kern="1200" dirty="0" smtClean="0">
                <a:solidFill>
                  <a:schemeClr val="tx1"/>
                </a:solidFill>
                <a:effectLst/>
                <a:latin typeface="+mn-lt"/>
                <a:ea typeface="+mn-ea"/>
                <a:cs typeface="+mn-cs"/>
              </a:rPr>
              <a:t>2</a:t>
            </a:r>
            <a:r>
              <a:rPr lang="zh-CN" altLang="en-US" sz="1200" kern="1200" dirty="0" smtClean="0">
                <a:solidFill>
                  <a:schemeClr val="tx1"/>
                </a:solidFill>
                <a:effectLst/>
                <a:latin typeface="+mn-lt"/>
                <a:ea typeface="+mn-ea"/>
                <a:cs typeface="+mn-cs"/>
              </a:rPr>
              <a:t>所示。为实现对大规模数据的标注，我们订立数据标注流程图并设计了计算机程序实现视频样本的自动制作，如右图所示。在标注过程中，标注人员只需要标注不同摄食行为的起止时间和异常数据的起止时间，右图所示的流程将会自动完成数据样本的制作。</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8</a:t>
            </a:fld>
            <a:endParaRPr lang="zh-CN" altLang="en-US"/>
          </a:p>
        </p:txBody>
      </p:sp>
    </p:spTree>
    <p:extLst>
      <p:ext uri="{BB962C8B-B14F-4D97-AF65-F5344CB8AC3E}">
        <p14:creationId xmlns:p14="http://schemas.microsoft.com/office/powerpoint/2010/main" val="15134847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latin typeface="宋体" panose="02010600030101010101" pitchFamily="2" charset="-122"/>
                <a:ea typeface="宋体" panose="02010600030101010101" pitchFamily="2" charset="-122"/>
              </a:rPr>
              <a:t>最后标注完成的数据样本本数量如表</a:t>
            </a:r>
            <a:r>
              <a:rPr lang="en-US" altLang="zh-CN" dirty="0" smtClean="0">
                <a:latin typeface="宋体" panose="02010600030101010101" pitchFamily="2" charset="-122"/>
                <a:ea typeface="宋体" panose="02010600030101010101" pitchFamily="2" charset="-122"/>
              </a:rPr>
              <a:t>3</a:t>
            </a:r>
            <a:r>
              <a:rPr lang="zh-CN" altLang="en-US" dirty="0" smtClean="0">
                <a:latin typeface="宋体" panose="02010600030101010101" pitchFamily="2" charset="-122"/>
                <a:ea typeface="宋体" panose="02010600030101010101" pitchFamily="2" charset="-122"/>
              </a:rPr>
              <a:t>所示。其中摄食样本总数</a:t>
            </a:r>
            <a:r>
              <a:rPr lang="en-US" altLang="zh-CN" dirty="0" smtClean="0">
                <a:latin typeface="宋体" panose="02010600030101010101" pitchFamily="2" charset="-122"/>
                <a:ea typeface="宋体" panose="02010600030101010101" pitchFamily="2" charset="-122"/>
              </a:rPr>
              <a:t>659</a:t>
            </a:r>
            <a:r>
              <a:rPr lang="zh-CN" altLang="en-US" dirty="0" smtClean="0">
                <a:latin typeface="宋体" panose="02010600030101010101" pitchFamily="2" charset="-122"/>
                <a:ea typeface="宋体" panose="02010600030101010101" pitchFamily="2" charset="-122"/>
              </a:rPr>
              <a:t>个，未摄食样本</a:t>
            </a:r>
            <a:r>
              <a:rPr lang="en-US" altLang="zh-CN" dirty="0" smtClean="0">
                <a:latin typeface="宋体" panose="02010600030101010101" pitchFamily="2" charset="-122"/>
                <a:ea typeface="宋体" panose="02010600030101010101" pitchFamily="2" charset="-122"/>
              </a:rPr>
              <a:t>3132</a:t>
            </a:r>
            <a:r>
              <a:rPr lang="zh-CN" altLang="en-US" dirty="0" smtClean="0">
                <a:latin typeface="宋体" panose="02010600030101010101" pitchFamily="2" charset="-122"/>
                <a:ea typeface="宋体" panose="02010600030101010101" pitchFamily="2" charset="-122"/>
              </a:rPr>
              <a:t>个。按照</a:t>
            </a:r>
            <a:r>
              <a:rPr lang="en-US" altLang="zh-CN" dirty="0" smtClean="0">
                <a:latin typeface="宋体" panose="02010600030101010101" pitchFamily="2" charset="-122"/>
                <a:ea typeface="宋体" panose="02010600030101010101" pitchFamily="2" charset="-122"/>
              </a:rPr>
              <a:t>80%</a:t>
            </a:r>
            <a:r>
              <a:rPr lang="zh-CN" altLang="en-US" dirty="0" smtClean="0">
                <a:latin typeface="宋体" panose="02010600030101010101" pitchFamily="2" charset="-122"/>
                <a:ea typeface="宋体" panose="02010600030101010101" pitchFamily="2" charset="-122"/>
              </a:rPr>
              <a:t>，</a:t>
            </a:r>
            <a:r>
              <a:rPr lang="en-US" altLang="zh-CN" dirty="0" smtClean="0">
                <a:latin typeface="宋体" panose="02010600030101010101" pitchFamily="2" charset="-122"/>
                <a:ea typeface="宋体" panose="02010600030101010101" pitchFamily="2" charset="-122"/>
              </a:rPr>
              <a:t>10%</a:t>
            </a:r>
            <a:r>
              <a:rPr lang="zh-CN" altLang="en-US" dirty="0" smtClean="0">
                <a:latin typeface="宋体" panose="02010600030101010101" pitchFamily="2" charset="-122"/>
                <a:ea typeface="宋体" panose="02010600030101010101" pitchFamily="2" charset="-122"/>
              </a:rPr>
              <a:t>，</a:t>
            </a:r>
            <a:r>
              <a:rPr lang="en-US" altLang="zh-CN" dirty="0" smtClean="0">
                <a:latin typeface="宋体" panose="02010600030101010101" pitchFamily="2" charset="-122"/>
                <a:ea typeface="宋体" panose="02010600030101010101" pitchFamily="2" charset="-122"/>
              </a:rPr>
              <a:t>10%</a:t>
            </a:r>
            <a:r>
              <a:rPr lang="zh-CN" altLang="en-US" dirty="0" smtClean="0">
                <a:latin typeface="宋体" panose="02010600030101010101" pitchFamily="2" charset="-122"/>
                <a:ea typeface="宋体" panose="02010600030101010101" pitchFamily="2" charset="-122"/>
              </a:rPr>
              <a:t>的比例将数据划分为训练集、验证集和测试集。</a:t>
            </a:r>
            <a:endParaRPr lang="en-US" altLang="zh-CN" dirty="0" smtClean="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0"/>
          </p:nvPr>
        </p:nvSpPr>
        <p:spPr/>
        <p:txBody>
          <a:bodyPr/>
          <a:lstStyle/>
          <a:p>
            <a:fld id="{4BD59CE1-CE85-4882-BC69-A85F19C4E13E}" type="slidenum">
              <a:rPr lang="zh-CN" altLang="en-US" smtClean="0"/>
              <a:t>9</a:t>
            </a:fld>
            <a:endParaRPr lang="zh-CN" altLang="en-US"/>
          </a:p>
        </p:txBody>
      </p:sp>
    </p:spTree>
    <p:extLst>
      <p:ext uri="{BB962C8B-B14F-4D97-AF65-F5344CB8AC3E}">
        <p14:creationId xmlns:p14="http://schemas.microsoft.com/office/powerpoint/2010/main" val="3616421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73FED6-AC90-4DB3-87B5-FB8DBDB72F8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CD6036C-02F6-4BD5-8701-0570124C0A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D6C6F1A-3CE3-4861-8E06-07061D64E422}"/>
              </a:ext>
            </a:extLst>
          </p:cNvPr>
          <p:cNvSpPr>
            <a:spLocks noGrp="1"/>
          </p:cNvSpPr>
          <p:nvPr>
            <p:ph type="dt" sz="half" idx="10"/>
          </p:nvPr>
        </p:nvSpPr>
        <p:spPr/>
        <p:txBody>
          <a:bodyPr/>
          <a:lstStyle/>
          <a:p>
            <a:fld id="{0087E71E-D859-4EC0-9E2D-407EFAE4F16C}" type="datetime1">
              <a:rPr lang="zh-CN" altLang="en-US" smtClean="0"/>
              <a:t>2020/5/28</a:t>
            </a:fld>
            <a:endParaRPr lang="zh-CN" altLang="en-US"/>
          </a:p>
        </p:txBody>
      </p:sp>
      <p:sp>
        <p:nvSpPr>
          <p:cNvPr id="5" name="页脚占位符 4">
            <a:extLst>
              <a:ext uri="{FF2B5EF4-FFF2-40B4-BE49-F238E27FC236}">
                <a16:creationId xmlns:a16="http://schemas.microsoft.com/office/drawing/2014/main" id="{7CC54CEE-F244-4DCF-A9A2-1D59BB4A533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783161D-564D-495E-8556-76213FC1C49B}"/>
              </a:ext>
            </a:extLst>
          </p:cNvPr>
          <p:cNvSpPr>
            <a:spLocks noGrp="1"/>
          </p:cNvSpPr>
          <p:nvPr>
            <p:ph type="sldNum" sz="quarter" idx="12"/>
          </p:nvPr>
        </p:nvSpPr>
        <p:spPr/>
        <p:txBody>
          <a:body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3901105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5D63E9-B947-44E3-94B1-542EE238FF4E}"/>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7D66861-A9D7-4722-BFBD-2293EF9F3F10}"/>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34931F2-A2A3-42C4-8BC8-5C16FB536A39}"/>
              </a:ext>
            </a:extLst>
          </p:cNvPr>
          <p:cNvSpPr>
            <a:spLocks noGrp="1"/>
          </p:cNvSpPr>
          <p:nvPr>
            <p:ph type="dt" sz="half" idx="10"/>
          </p:nvPr>
        </p:nvSpPr>
        <p:spPr/>
        <p:txBody>
          <a:bodyPr/>
          <a:lstStyle/>
          <a:p>
            <a:fld id="{4216C538-D06B-4F55-94F2-D59C1C277E97}" type="datetime1">
              <a:rPr lang="zh-CN" altLang="en-US" smtClean="0"/>
              <a:t>2020/5/28</a:t>
            </a:fld>
            <a:endParaRPr lang="zh-CN" altLang="en-US"/>
          </a:p>
        </p:txBody>
      </p:sp>
      <p:sp>
        <p:nvSpPr>
          <p:cNvPr id="5" name="页脚占位符 4">
            <a:extLst>
              <a:ext uri="{FF2B5EF4-FFF2-40B4-BE49-F238E27FC236}">
                <a16:creationId xmlns:a16="http://schemas.microsoft.com/office/drawing/2014/main" id="{68D3BCE3-FABC-4410-B528-32255048D43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D73795C-087F-404D-8FAB-217EB764D82F}"/>
              </a:ext>
            </a:extLst>
          </p:cNvPr>
          <p:cNvSpPr>
            <a:spLocks noGrp="1"/>
          </p:cNvSpPr>
          <p:nvPr>
            <p:ph type="sldNum" sz="quarter" idx="12"/>
          </p:nvPr>
        </p:nvSpPr>
        <p:spPr/>
        <p:txBody>
          <a:body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42665846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F0077CA-AF66-4814-8415-93C320D7873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67F5C39-6642-40B9-9860-0BE9E455A191}"/>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0BF9E22-B4CC-4447-BACF-A7FE5A8D8F32}"/>
              </a:ext>
            </a:extLst>
          </p:cNvPr>
          <p:cNvSpPr>
            <a:spLocks noGrp="1"/>
          </p:cNvSpPr>
          <p:nvPr>
            <p:ph type="dt" sz="half" idx="10"/>
          </p:nvPr>
        </p:nvSpPr>
        <p:spPr/>
        <p:txBody>
          <a:bodyPr/>
          <a:lstStyle/>
          <a:p>
            <a:fld id="{CFEE274B-C61E-4482-B168-000502581890}" type="datetime1">
              <a:rPr lang="zh-CN" altLang="en-US" smtClean="0"/>
              <a:t>2020/5/28</a:t>
            </a:fld>
            <a:endParaRPr lang="zh-CN" altLang="en-US"/>
          </a:p>
        </p:txBody>
      </p:sp>
      <p:sp>
        <p:nvSpPr>
          <p:cNvPr id="5" name="页脚占位符 4">
            <a:extLst>
              <a:ext uri="{FF2B5EF4-FFF2-40B4-BE49-F238E27FC236}">
                <a16:creationId xmlns:a16="http://schemas.microsoft.com/office/drawing/2014/main" id="{534A8D29-7AEC-42A3-BA83-6BAD7305EC9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608AB2E-B700-40D5-BA7F-A0510E5DF67A}"/>
              </a:ext>
            </a:extLst>
          </p:cNvPr>
          <p:cNvSpPr>
            <a:spLocks noGrp="1"/>
          </p:cNvSpPr>
          <p:nvPr>
            <p:ph type="sldNum" sz="quarter" idx="12"/>
          </p:nvPr>
        </p:nvSpPr>
        <p:spPr/>
        <p:txBody>
          <a:body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13592004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A143C636-DFB5-4CE3-A442-0D031849B6B9}" type="datetime1">
              <a:rPr lang="zh-CN" altLang="en-US" smtClean="0"/>
              <a:t>2020/5/28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17196613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B32DF09-B73C-4936-9271-EC22B60D70CE}" type="datetime1">
              <a:rPr lang="zh-CN" altLang="en-US" smtClean="0"/>
              <a:t>2020/5/28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7306063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410142ED-2EFE-4B50-896B-99EE998D16EE}" type="datetime1">
              <a:rPr lang="zh-CN" altLang="en-US" smtClean="0"/>
              <a:t>2020/5/28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9950584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F76FB72-AA6A-4AC5-981E-D50608E9A6CC}" type="datetime1">
              <a:rPr lang="zh-CN" altLang="en-US" smtClean="0"/>
              <a:t>2020/5/28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37044049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B8B166E-4606-4245-AAD4-7BF7A2FF8CF1}" type="datetime1">
              <a:rPr lang="zh-CN" altLang="en-US" smtClean="0"/>
              <a:t>2020/5/28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42405050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6FC7B9E-DB85-4F2D-8B45-33243DCAF405}" type="datetime1">
              <a:rPr lang="zh-CN" altLang="en-US" smtClean="0"/>
              <a:t>2020/5/28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977929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790D867-2C9D-4B5D-98EC-96EBF10B1CFA}" type="datetime1">
              <a:rPr lang="zh-CN" altLang="en-US" smtClean="0"/>
              <a:t>2020/5/28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23325767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70002F-B405-46CB-AED8-718CA43CE0F5}" type="datetime1">
              <a:rPr lang="zh-CN" altLang="en-US" smtClean="0"/>
              <a:t>2020/5/28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2740177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E1CAA4-2270-40D5-98F0-F07C35FD50A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630B856-CAC7-48C2-AC30-73E82609C1DE}"/>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47EAAEB-0236-4B70-9C99-D0A2789DDB96}"/>
              </a:ext>
            </a:extLst>
          </p:cNvPr>
          <p:cNvSpPr>
            <a:spLocks noGrp="1"/>
          </p:cNvSpPr>
          <p:nvPr>
            <p:ph type="dt" sz="half" idx="10"/>
          </p:nvPr>
        </p:nvSpPr>
        <p:spPr/>
        <p:txBody>
          <a:bodyPr/>
          <a:lstStyle/>
          <a:p>
            <a:fld id="{DA5BCE2D-E639-4F1E-873A-5B5CF12CFA5D}" type="datetime1">
              <a:rPr lang="zh-CN" altLang="en-US" smtClean="0"/>
              <a:t>2020/5/28</a:t>
            </a:fld>
            <a:endParaRPr lang="zh-CN" altLang="en-US"/>
          </a:p>
        </p:txBody>
      </p:sp>
      <p:sp>
        <p:nvSpPr>
          <p:cNvPr id="5" name="页脚占位符 4">
            <a:extLst>
              <a:ext uri="{FF2B5EF4-FFF2-40B4-BE49-F238E27FC236}">
                <a16:creationId xmlns:a16="http://schemas.microsoft.com/office/drawing/2014/main" id="{3AA74385-D95A-41F8-8C3D-715C13F0ED1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2E0C7F3-5F5D-46BD-835E-FE4C4EA2FA56}"/>
              </a:ext>
            </a:extLst>
          </p:cNvPr>
          <p:cNvSpPr>
            <a:spLocks noGrp="1"/>
          </p:cNvSpPr>
          <p:nvPr>
            <p:ph type="sldNum" sz="quarter" idx="12"/>
          </p:nvPr>
        </p:nvSpPr>
        <p:spPr/>
        <p:txBody>
          <a:body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5509645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FC42D30-CBAF-4208-ADFD-0C47EC35006E}" type="datetime1">
              <a:rPr lang="zh-CN" altLang="en-US" smtClean="0"/>
              <a:t>2020/5/28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24459840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0116EE6-0254-472B-870B-8D67DBA0BC8B}" type="datetime1">
              <a:rPr lang="zh-CN" altLang="en-US" smtClean="0"/>
              <a:t>2020/5/28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33136447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B9A8982-E04D-4604-BD9E-5C79771336FF}" type="datetime1">
              <a:rPr lang="zh-CN" altLang="en-US" smtClean="0"/>
              <a:t>2020/5/28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41951845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Team Work 1">
    <p:spTree>
      <p:nvGrpSpPr>
        <p:cNvPr id="1" name=""/>
        <p:cNvGrpSpPr/>
        <p:nvPr/>
      </p:nvGrpSpPr>
      <p:grpSpPr>
        <a:xfrm>
          <a:off x="0" y="0"/>
          <a:ext cx="0" cy="0"/>
          <a:chOff x="0" y="0"/>
          <a:chExt cx="0" cy="0"/>
        </a:xfrm>
      </p:grpSpPr>
      <p:sp>
        <p:nvSpPr>
          <p:cNvPr id="28" name="Picture Placeholder 27"/>
          <p:cNvSpPr>
            <a:spLocks noGrp="1"/>
          </p:cNvSpPr>
          <p:nvPr>
            <p:ph type="pic" sz="quarter" idx="10"/>
          </p:nvPr>
        </p:nvSpPr>
        <p:spPr>
          <a:xfrm>
            <a:off x="704203" y="1690876"/>
            <a:ext cx="1828800" cy="1828800"/>
          </a:xfrm>
          <a:prstGeom prst="ellipse">
            <a:avLst/>
          </a:prstGeom>
          <a:solidFill>
            <a:schemeClr val="bg1">
              <a:lumMod val="85000"/>
            </a:schemeClr>
          </a:solidFill>
        </p:spPr>
        <p:txBody>
          <a:bodyPr>
            <a:normAutofit/>
          </a:bodyPr>
          <a:lstStyle>
            <a:lvl1pPr algn="ctr">
              <a:defRPr sz="1065"/>
            </a:lvl1pPr>
          </a:lstStyle>
          <a:p>
            <a:endParaRPr lang="en-US"/>
          </a:p>
        </p:txBody>
      </p:sp>
      <p:sp>
        <p:nvSpPr>
          <p:cNvPr id="29" name="Picture Placeholder 27"/>
          <p:cNvSpPr>
            <a:spLocks noGrp="1"/>
          </p:cNvSpPr>
          <p:nvPr>
            <p:ph type="pic" sz="quarter" idx="11"/>
          </p:nvPr>
        </p:nvSpPr>
        <p:spPr>
          <a:xfrm>
            <a:off x="2917164" y="1690876"/>
            <a:ext cx="1828800" cy="1828800"/>
          </a:xfrm>
          <a:prstGeom prst="ellipse">
            <a:avLst/>
          </a:prstGeom>
          <a:solidFill>
            <a:schemeClr val="bg1">
              <a:lumMod val="85000"/>
            </a:schemeClr>
          </a:solidFill>
        </p:spPr>
        <p:txBody>
          <a:bodyPr>
            <a:normAutofit/>
          </a:bodyPr>
          <a:lstStyle>
            <a:lvl1pPr algn="ctr">
              <a:defRPr sz="1065"/>
            </a:lvl1pPr>
          </a:lstStyle>
          <a:p>
            <a:endParaRPr lang="en-US"/>
          </a:p>
        </p:txBody>
      </p:sp>
      <p:sp>
        <p:nvSpPr>
          <p:cNvPr id="30" name="Picture Placeholder 27"/>
          <p:cNvSpPr>
            <a:spLocks noGrp="1"/>
          </p:cNvSpPr>
          <p:nvPr>
            <p:ph type="pic" sz="quarter" idx="12"/>
          </p:nvPr>
        </p:nvSpPr>
        <p:spPr>
          <a:xfrm>
            <a:off x="5156203" y="1675161"/>
            <a:ext cx="1828800" cy="1828800"/>
          </a:xfrm>
          <a:prstGeom prst="ellipse">
            <a:avLst/>
          </a:prstGeom>
          <a:solidFill>
            <a:schemeClr val="bg1">
              <a:lumMod val="85000"/>
            </a:schemeClr>
          </a:solidFill>
        </p:spPr>
        <p:txBody>
          <a:bodyPr>
            <a:normAutofit/>
          </a:bodyPr>
          <a:lstStyle>
            <a:lvl1pPr algn="ctr">
              <a:defRPr sz="1065"/>
            </a:lvl1pPr>
          </a:lstStyle>
          <a:p>
            <a:endParaRPr lang="en-US"/>
          </a:p>
        </p:txBody>
      </p:sp>
      <p:sp>
        <p:nvSpPr>
          <p:cNvPr id="31" name="Picture Placeholder 27"/>
          <p:cNvSpPr>
            <a:spLocks noGrp="1"/>
          </p:cNvSpPr>
          <p:nvPr>
            <p:ph type="pic" sz="quarter" idx="13"/>
          </p:nvPr>
        </p:nvSpPr>
        <p:spPr>
          <a:xfrm>
            <a:off x="7394127" y="1683019"/>
            <a:ext cx="1828800" cy="1828800"/>
          </a:xfrm>
          <a:prstGeom prst="ellipse">
            <a:avLst/>
          </a:prstGeom>
          <a:solidFill>
            <a:schemeClr val="bg1">
              <a:lumMod val="85000"/>
            </a:schemeClr>
          </a:solidFill>
        </p:spPr>
        <p:txBody>
          <a:bodyPr>
            <a:normAutofit/>
          </a:bodyPr>
          <a:lstStyle>
            <a:lvl1pPr algn="ctr">
              <a:defRPr sz="1065"/>
            </a:lvl1pPr>
          </a:lstStyle>
          <a:p>
            <a:endParaRPr lang="en-US"/>
          </a:p>
        </p:txBody>
      </p:sp>
      <p:sp>
        <p:nvSpPr>
          <p:cNvPr id="32" name="Picture Placeholder 27"/>
          <p:cNvSpPr>
            <a:spLocks noGrp="1"/>
          </p:cNvSpPr>
          <p:nvPr>
            <p:ph type="pic" sz="quarter" idx="14"/>
          </p:nvPr>
        </p:nvSpPr>
        <p:spPr>
          <a:xfrm>
            <a:off x="9630932" y="1690876"/>
            <a:ext cx="1828800" cy="1828800"/>
          </a:xfrm>
          <a:prstGeom prst="ellipse">
            <a:avLst/>
          </a:prstGeom>
          <a:solidFill>
            <a:schemeClr val="bg1">
              <a:lumMod val="85000"/>
            </a:schemeClr>
          </a:solidFill>
        </p:spPr>
        <p:txBody>
          <a:bodyPr>
            <a:normAutofit/>
          </a:bodyPr>
          <a:lstStyle>
            <a:lvl1pPr algn="ctr">
              <a:defRPr sz="1065"/>
            </a:lvl1pPr>
          </a:lstStyle>
          <a:p>
            <a:endParaRPr lang="en-US"/>
          </a:p>
        </p:txBody>
      </p:sp>
    </p:spTree>
    <p:extLst>
      <p:ext uri="{BB962C8B-B14F-4D97-AF65-F5344CB8AC3E}">
        <p14:creationId xmlns:p14="http://schemas.microsoft.com/office/powerpoint/2010/main" val="19935914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57569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8173535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52041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2"/>
            <a:ext cx="2743200" cy="365125"/>
          </a:xfrm>
        </p:spPr>
        <p:txBody>
          <a:bodyPr/>
          <a:lstStyle>
            <a:lvl1pPr>
              <a:defRPr/>
            </a:lvl1pPr>
          </a:lstStyle>
          <a:p>
            <a:fld id="{0CE0E4A3-D7B1-4567-B867-25A535A3B8A5}" type="datetime1">
              <a:rPr lang="zh-CN" altLang="en-US" smtClean="0">
                <a:solidFill>
                  <a:prstClr val="black">
                    <a:tint val="75000"/>
                  </a:prstClr>
                </a:solidFill>
              </a:rPr>
              <a:t>2020/5/28</a:t>
            </a:fld>
            <a:endParaRPr lang="zh-CN" altLang="en-US" sz="1865" dirty="0">
              <a:solidFill>
                <a:prstClr val="black"/>
              </a:solidFill>
            </a:endParaRPr>
          </a:p>
        </p:txBody>
      </p:sp>
      <p:sp>
        <p:nvSpPr>
          <p:cNvPr id="4" name="页脚占位符 3"/>
          <p:cNvSpPr>
            <a:spLocks noGrp="1"/>
          </p:cNvSpPr>
          <p:nvPr>
            <p:ph type="ftr" sz="quarter" idx="11"/>
          </p:nvPr>
        </p:nvSpPr>
        <p:spPr>
          <a:xfrm>
            <a:off x="4038600" y="6356352"/>
            <a:ext cx="4114800" cy="365125"/>
          </a:xfrm>
        </p:spPr>
        <p:txBody>
          <a:bodyPr/>
          <a:lstStyle>
            <a:lvl1pPr>
              <a:defRPr/>
            </a:lvl1pPr>
          </a:lstStyle>
          <a:p>
            <a:endParaRPr lang="zh-CN" altLang="zh-CN">
              <a:solidFill>
                <a:prstClr val="black">
                  <a:tint val="75000"/>
                </a:prstClr>
              </a:solidFill>
            </a:endParaRPr>
          </a:p>
        </p:txBody>
      </p:sp>
      <p:sp>
        <p:nvSpPr>
          <p:cNvPr id="5" name="灯片编号占位符 4"/>
          <p:cNvSpPr>
            <a:spLocks noGrp="1"/>
          </p:cNvSpPr>
          <p:nvPr>
            <p:ph type="sldNum" sz="quarter" idx="12"/>
          </p:nvPr>
        </p:nvSpPr>
        <p:spPr>
          <a:xfrm>
            <a:off x="8610600" y="6356352"/>
            <a:ext cx="2743200" cy="365125"/>
          </a:xfrm>
        </p:spPr>
        <p:txBody>
          <a:bodyPr/>
          <a:lstStyle>
            <a:lvl1pPr>
              <a:defRPr/>
            </a:lvl1pPr>
          </a:lstStyle>
          <a:p>
            <a:fld id="{70336DA7-0B35-4766-B3FA-87CC82BF78CC}" type="slidenum">
              <a:rPr lang="zh-CN" altLang="en-US">
                <a:solidFill>
                  <a:prstClr val="black">
                    <a:tint val="75000"/>
                  </a:prstClr>
                </a:solidFill>
              </a:rPr>
              <a:t>‹#›</a:t>
            </a:fld>
            <a:endParaRPr lang="zh-CN" altLang="en-US" sz="1865" dirty="0">
              <a:solidFill>
                <a:prstClr val="black"/>
              </a:solidFill>
            </a:endParaRPr>
          </a:p>
        </p:txBody>
      </p:sp>
    </p:spTree>
    <p:extLst>
      <p:ext uri="{BB962C8B-B14F-4D97-AF65-F5344CB8AC3E}">
        <p14:creationId xmlns:p14="http://schemas.microsoft.com/office/powerpoint/2010/main" val="42829068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4181431"/>
      </p:ext>
    </p:extLst>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0EA815-D4BD-4CB2-8E01-8BEBFADEF86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AB770E21-3FE2-443B-B63E-668104014F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2114933A-DADA-4325-B2E0-2D21060A5233}"/>
              </a:ext>
            </a:extLst>
          </p:cNvPr>
          <p:cNvSpPr>
            <a:spLocks noGrp="1"/>
          </p:cNvSpPr>
          <p:nvPr>
            <p:ph type="dt" sz="half" idx="10"/>
          </p:nvPr>
        </p:nvSpPr>
        <p:spPr/>
        <p:txBody>
          <a:bodyPr/>
          <a:lstStyle/>
          <a:p>
            <a:fld id="{9C92F01F-FB8F-4613-A71F-797810CE6905}" type="datetime1">
              <a:rPr lang="zh-CN" altLang="en-US" smtClean="0"/>
              <a:t>2020/5/28</a:t>
            </a:fld>
            <a:endParaRPr lang="zh-CN" altLang="en-US"/>
          </a:p>
        </p:txBody>
      </p:sp>
      <p:sp>
        <p:nvSpPr>
          <p:cNvPr id="5" name="页脚占位符 4">
            <a:extLst>
              <a:ext uri="{FF2B5EF4-FFF2-40B4-BE49-F238E27FC236}">
                <a16:creationId xmlns:a16="http://schemas.microsoft.com/office/drawing/2014/main" id="{E59B7AD4-0F0A-413F-8BC5-D33044B8068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45F9216-AA28-4EAD-8C02-F3D032490618}"/>
              </a:ext>
            </a:extLst>
          </p:cNvPr>
          <p:cNvSpPr>
            <a:spLocks noGrp="1"/>
          </p:cNvSpPr>
          <p:nvPr>
            <p:ph type="sldNum" sz="quarter" idx="12"/>
          </p:nvPr>
        </p:nvSpPr>
        <p:spPr/>
        <p:txBody>
          <a:body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1833072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28E33D-1819-4B16-AE22-9762D2784AC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8FA9C3F-8B4F-4E6B-AE36-7C17F97D3332}"/>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71512321-2A28-4949-8A7F-76D952CA5528}"/>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012E96B9-6B67-475D-B987-81069EB34334}"/>
              </a:ext>
            </a:extLst>
          </p:cNvPr>
          <p:cNvSpPr>
            <a:spLocks noGrp="1"/>
          </p:cNvSpPr>
          <p:nvPr>
            <p:ph type="dt" sz="half" idx="10"/>
          </p:nvPr>
        </p:nvSpPr>
        <p:spPr/>
        <p:txBody>
          <a:bodyPr/>
          <a:lstStyle/>
          <a:p>
            <a:fld id="{CF397BAD-2E95-4D8C-86A6-42782DF80654}" type="datetime1">
              <a:rPr lang="zh-CN" altLang="en-US" smtClean="0"/>
              <a:t>2020/5/28</a:t>
            </a:fld>
            <a:endParaRPr lang="zh-CN" altLang="en-US"/>
          </a:p>
        </p:txBody>
      </p:sp>
      <p:sp>
        <p:nvSpPr>
          <p:cNvPr id="6" name="页脚占位符 5">
            <a:extLst>
              <a:ext uri="{FF2B5EF4-FFF2-40B4-BE49-F238E27FC236}">
                <a16:creationId xmlns:a16="http://schemas.microsoft.com/office/drawing/2014/main" id="{4C483D4F-2B75-4B4D-A6EE-9D610DB1EB0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05A2FCF-786C-4DB4-8999-76011BAB32D2}"/>
              </a:ext>
            </a:extLst>
          </p:cNvPr>
          <p:cNvSpPr>
            <a:spLocks noGrp="1"/>
          </p:cNvSpPr>
          <p:nvPr>
            <p:ph type="sldNum" sz="quarter" idx="12"/>
          </p:nvPr>
        </p:nvSpPr>
        <p:spPr/>
        <p:txBody>
          <a:body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34194935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E3AEF9-677F-4E23-AF3B-066662A373B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60A806E-5748-4F54-81C3-AD572C37F3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885CB0FF-D01D-4DFD-8CBE-D68E5D501E92}"/>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DA0A98CB-3FAE-4D78-AD54-BA2E46B08C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C6248333-E879-4466-8FF0-A39B983D209A}"/>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065608B7-2CC6-413A-A4D2-1761F1273F13}"/>
              </a:ext>
            </a:extLst>
          </p:cNvPr>
          <p:cNvSpPr>
            <a:spLocks noGrp="1"/>
          </p:cNvSpPr>
          <p:nvPr>
            <p:ph type="dt" sz="half" idx="10"/>
          </p:nvPr>
        </p:nvSpPr>
        <p:spPr/>
        <p:txBody>
          <a:bodyPr/>
          <a:lstStyle/>
          <a:p>
            <a:fld id="{BD97EFBB-F987-4F41-BE2A-6544B0911FA7}" type="datetime1">
              <a:rPr lang="zh-CN" altLang="en-US" smtClean="0"/>
              <a:t>2020/5/28</a:t>
            </a:fld>
            <a:endParaRPr lang="zh-CN" altLang="en-US"/>
          </a:p>
        </p:txBody>
      </p:sp>
      <p:sp>
        <p:nvSpPr>
          <p:cNvPr id="8" name="页脚占位符 7">
            <a:extLst>
              <a:ext uri="{FF2B5EF4-FFF2-40B4-BE49-F238E27FC236}">
                <a16:creationId xmlns:a16="http://schemas.microsoft.com/office/drawing/2014/main" id="{90D98461-D4C3-4515-AE91-C0B64A41F5E8}"/>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F755676-9869-4E0B-911B-6FC7FBFAEF06}"/>
              </a:ext>
            </a:extLst>
          </p:cNvPr>
          <p:cNvSpPr>
            <a:spLocks noGrp="1"/>
          </p:cNvSpPr>
          <p:nvPr>
            <p:ph type="sldNum" sz="quarter" idx="12"/>
          </p:nvPr>
        </p:nvSpPr>
        <p:spPr/>
        <p:txBody>
          <a:body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2586919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1B5536-2A52-4266-B2AC-171467AD52C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EAB2E34E-4364-4B15-861D-94BA96154515}"/>
              </a:ext>
            </a:extLst>
          </p:cNvPr>
          <p:cNvSpPr>
            <a:spLocks noGrp="1"/>
          </p:cNvSpPr>
          <p:nvPr>
            <p:ph type="dt" sz="half" idx="10"/>
          </p:nvPr>
        </p:nvSpPr>
        <p:spPr/>
        <p:txBody>
          <a:bodyPr/>
          <a:lstStyle/>
          <a:p>
            <a:fld id="{CAF78883-BF30-4BA3-ADCA-3064DAD7A08C}" type="datetime1">
              <a:rPr lang="zh-CN" altLang="en-US" smtClean="0"/>
              <a:t>2020/5/28</a:t>
            </a:fld>
            <a:endParaRPr lang="zh-CN" altLang="en-US"/>
          </a:p>
        </p:txBody>
      </p:sp>
      <p:sp>
        <p:nvSpPr>
          <p:cNvPr id="4" name="页脚占位符 3">
            <a:extLst>
              <a:ext uri="{FF2B5EF4-FFF2-40B4-BE49-F238E27FC236}">
                <a16:creationId xmlns:a16="http://schemas.microsoft.com/office/drawing/2014/main" id="{91D78195-BDF8-4978-AEDD-CA0144869FC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EE969E2-302B-4B88-B178-0B4A460DC241}"/>
              </a:ext>
            </a:extLst>
          </p:cNvPr>
          <p:cNvSpPr>
            <a:spLocks noGrp="1"/>
          </p:cNvSpPr>
          <p:nvPr>
            <p:ph type="sldNum" sz="quarter" idx="12"/>
          </p:nvPr>
        </p:nvSpPr>
        <p:spPr/>
        <p:txBody>
          <a:body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4213884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9106028-FA93-4E93-8A50-9E95CEEAC479}"/>
              </a:ext>
            </a:extLst>
          </p:cNvPr>
          <p:cNvSpPr>
            <a:spLocks noGrp="1"/>
          </p:cNvSpPr>
          <p:nvPr>
            <p:ph type="dt" sz="half" idx="10"/>
          </p:nvPr>
        </p:nvSpPr>
        <p:spPr/>
        <p:txBody>
          <a:bodyPr/>
          <a:lstStyle/>
          <a:p>
            <a:fld id="{7EBD13FC-8D65-4A2E-B8AD-A8102355AA53}" type="datetime1">
              <a:rPr lang="zh-CN" altLang="en-US" smtClean="0"/>
              <a:t>2020/5/28</a:t>
            </a:fld>
            <a:endParaRPr lang="zh-CN" altLang="en-US"/>
          </a:p>
        </p:txBody>
      </p:sp>
      <p:sp>
        <p:nvSpPr>
          <p:cNvPr id="3" name="页脚占位符 2">
            <a:extLst>
              <a:ext uri="{FF2B5EF4-FFF2-40B4-BE49-F238E27FC236}">
                <a16:creationId xmlns:a16="http://schemas.microsoft.com/office/drawing/2014/main" id="{73CA7D6E-C17B-4D20-A40A-555B5941652C}"/>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087F761-8DF3-4BA7-AEC7-887AD51EC7B4}"/>
              </a:ext>
            </a:extLst>
          </p:cNvPr>
          <p:cNvSpPr>
            <a:spLocks noGrp="1"/>
          </p:cNvSpPr>
          <p:nvPr>
            <p:ph type="sldNum" sz="quarter" idx="12"/>
          </p:nvPr>
        </p:nvSpPr>
        <p:spPr/>
        <p:txBody>
          <a:body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3498583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8C622A-417D-4F5B-8DDB-4AB53EE137B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7E8CF3F-3C0C-4345-92A6-797609E9D8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853070B3-FE1E-4E34-8A7B-B486F755D0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B0CDAB2-F79D-46DA-8F73-DE80D257D908}"/>
              </a:ext>
            </a:extLst>
          </p:cNvPr>
          <p:cNvSpPr>
            <a:spLocks noGrp="1"/>
          </p:cNvSpPr>
          <p:nvPr>
            <p:ph type="dt" sz="half" idx="10"/>
          </p:nvPr>
        </p:nvSpPr>
        <p:spPr/>
        <p:txBody>
          <a:bodyPr/>
          <a:lstStyle/>
          <a:p>
            <a:fld id="{1730349C-781D-4F2F-817C-8F2D3E32D6E2}" type="datetime1">
              <a:rPr lang="zh-CN" altLang="en-US" smtClean="0"/>
              <a:t>2020/5/28</a:t>
            </a:fld>
            <a:endParaRPr lang="zh-CN" altLang="en-US"/>
          </a:p>
        </p:txBody>
      </p:sp>
      <p:sp>
        <p:nvSpPr>
          <p:cNvPr id="6" name="页脚占位符 5">
            <a:extLst>
              <a:ext uri="{FF2B5EF4-FFF2-40B4-BE49-F238E27FC236}">
                <a16:creationId xmlns:a16="http://schemas.microsoft.com/office/drawing/2014/main" id="{C3FD11D5-8887-42BC-90CC-779AD27E5F1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414CEEA-A882-46DB-8F54-C4DC7B1841CC}"/>
              </a:ext>
            </a:extLst>
          </p:cNvPr>
          <p:cNvSpPr>
            <a:spLocks noGrp="1"/>
          </p:cNvSpPr>
          <p:nvPr>
            <p:ph type="sldNum" sz="quarter" idx="12"/>
          </p:nvPr>
        </p:nvSpPr>
        <p:spPr/>
        <p:txBody>
          <a:body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1592685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7AA4D5-EA21-4144-9F67-A5C5CA7AC04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EC9B80B2-56A3-432F-9427-40D445441C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AE80B9A-6815-4EB9-B68C-E2C72F4388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FBE9D825-9B0E-4D20-BEE3-85D52F02AFEE}"/>
              </a:ext>
            </a:extLst>
          </p:cNvPr>
          <p:cNvSpPr>
            <a:spLocks noGrp="1"/>
          </p:cNvSpPr>
          <p:nvPr>
            <p:ph type="dt" sz="half" idx="10"/>
          </p:nvPr>
        </p:nvSpPr>
        <p:spPr/>
        <p:txBody>
          <a:bodyPr/>
          <a:lstStyle/>
          <a:p>
            <a:fld id="{B9859E25-7D0E-43BC-B11F-68641C0383E8}" type="datetime1">
              <a:rPr lang="zh-CN" altLang="en-US" smtClean="0"/>
              <a:t>2020/5/28</a:t>
            </a:fld>
            <a:endParaRPr lang="zh-CN" altLang="en-US"/>
          </a:p>
        </p:txBody>
      </p:sp>
      <p:sp>
        <p:nvSpPr>
          <p:cNvPr id="6" name="页脚占位符 5">
            <a:extLst>
              <a:ext uri="{FF2B5EF4-FFF2-40B4-BE49-F238E27FC236}">
                <a16:creationId xmlns:a16="http://schemas.microsoft.com/office/drawing/2014/main" id="{E7FE11F1-B8D2-4473-800E-5431E2EE04A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FA28159-E4AA-46A0-9279-ECF0A149E1C5}"/>
              </a:ext>
            </a:extLst>
          </p:cNvPr>
          <p:cNvSpPr>
            <a:spLocks noGrp="1"/>
          </p:cNvSpPr>
          <p:nvPr>
            <p:ph type="sldNum" sz="quarter" idx="12"/>
          </p:nvPr>
        </p:nvSpPr>
        <p:spPr/>
        <p:txBody>
          <a:body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35885405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AE0129C-6DEE-41B5-8BFC-E5518AEB40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2BA6BC8-92B2-41C3-B7C7-25407B8B37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FCAD7CF-129F-4F79-9CFE-2A64EE2F02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ED7A96-442E-47B5-BE04-4E00EC0BE063}" type="datetime1">
              <a:rPr lang="zh-CN" altLang="en-US" smtClean="0"/>
              <a:t>2020/5/28</a:t>
            </a:fld>
            <a:endParaRPr lang="zh-CN" altLang="en-US"/>
          </a:p>
        </p:txBody>
      </p:sp>
      <p:sp>
        <p:nvSpPr>
          <p:cNvPr id="5" name="页脚占位符 4">
            <a:extLst>
              <a:ext uri="{FF2B5EF4-FFF2-40B4-BE49-F238E27FC236}">
                <a16:creationId xmlns:a16="http://schemas.microsoft.com/office/drawing/2014/main" id="{CC065D00-F869-43F2-8E58-082EDB9602D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9D3BCB2-1D9B-4268-BAB3-9DDF645968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D26699-14D9-4138-8651-8A86584D92A6}" type="slidenum">
              <a:rPr lang="zh-CN" altLang="en-US" smtClean="0"/>
              <a:t>‹#›</a:t>
            </a:fld>
            <a:endParaRPr lang="zh-CN" altLang="en-US"/>
          </a:p>
        </p:txBody>
      </p:sp>
    </p:spTree>
    <p:extLst>
      <p:ext uri="{BB962C8B-B14F-4D97-AF65-F5344CB8AC3E}">
        <p14:creationId xmlns:p14="http://schemas.microsoft.com/office/powerpoint/2010/main" val="14504145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E60532-09C5-466A-85DF-9A9566DAA571}" type="datetime1">
              <a:rPr lang="zh-CN" altLang="en-US" smtClean="0"/>
              <a:t>2020/5/28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33871D-BB60-4C97-A8B8-9C3AF316ACC1}" type="slidenum">
              <a:rPr lang="zh-CN" altLang="en-US" smtClean="0"/>
              <a:t>‹#›</a:t>
            </a:fld>
            <a:endParaRPr lang="zh-CN" altLang="en-US"/>
          </a:p>
        </p:txBody>
      </p:sp>
    </p:spTree>
    <p:extLst>
      <p:ext uri="{BB962C8B-B14F-4D97-AF65-F5344CB8AC3E}">
        <p14:creationId xmlns:p14="http://schemas.microsoft.com/office/powerpoint/2010/main" val="4196868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gif"/><Relationship Id="rId4" Type="http://schemas.openxmlformats.org/officeDocument/2006/relationships/image" Target="../media/image7.gif"/></Relationships>
</file>

<file path=ppt/slides/_rels/slide11.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1.png"/><Relationship Id="rId5" Type="http://schemas.microsoft.com/office/2007/relationships/hdphoto" Target="../media/hdphoto1.wdp"/><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18.jpeg"/><Relationship Id="rId3" Type="http://schemas.openxmlformats.org/officeDocument/2006/relationships/image" Target="../media/image1.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tmp"/><Relationship Id="rId9"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8.png"/><Relationship Id="rId5" Type="http://schemas.microsoft.com/office/2007/relationships/hdphoto" Target="../media/hdphoto3.wdp"/><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18.xml.rels><?xml version="1.0" encoding="UTF-8" standalone="yes"?>
<Relationships xmlns="http://schemas.openxmlformats.org/package/2006/relationships"><Relationship Id="rId3" Type="http://schemas.openxmlformats.org/officeDocument/2006/relationships/image" Target="../media/image29.tmp"/><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1.png"/><Relationship Id="rId4" Type="http://schemas.openxmlformats.org/officeDocument/2006/relationships/image" Target="../media/image30.tmp"/></Relationships>
</file>

<file path=ppt/slides/_rels/slide19.xml.rels><?xml version="1.0" encoding="UTF-8" standalone="yes"?>
<Relationships xmlns="http://schemas.openxmlformats.org/package/2006/relationships"><Relationship Id="rId3" Type="http://schemas.openxmlformats.org/officeDocument/2006/relationships/image" Target="../media/image29.tmp"/><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30.tm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1.png"/><Relationship Id="rId4" Type="http://schemas.openxmlformats.org/officeDocument/2006/relationships/image" Target="../media/image30.tmp"/></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5.tmp"/><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34.tmp"/><Relationship Id="rId5" Type="http://schemas.openxmlformats.org/officeDocument/2006/relationships/image" Target="../media/image33.tmp"/><Relationship Id="rId4" Type="http://schemas.openxmlformats.org/officeDocument/2006/relationships/image" Target="../media/image32.tmp"/></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36.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9.tmp"/><Relationship Id="rId4" Type="http://schemas.openxmlformats.org/officeDocument/2006/relationships/image" Target="../media/image38.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jpeg"/><Relationship Id="rId4" Type="http://schemas.openxmlformats.org/officeDocument/2006/relationships/image" Target="../media/image40.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1.jpeg"/><Relationship Id="rId4" Type="http://schemas.openxmlformats.org/officeDocument/2006/relationships/image" Target="../media/image40.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45.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2385C"/>
        </a:solidFill>
        <a:effectLst/>
      </p:bgPr>
    </p:bg>
    <p:spTree>
      <p:nvGrpSpPr>
        <p:cNvPr id="1" name=""/>
        <p:cNvGrpSpPr/>
        <p:nvPr/>
      </p:nvGrpSpPr>
      <p:grpSpPr>
        <a:xfrm>
          <a:off x="0" y="0"/>
          <a:ext cx="0" cy="0"/>
          <a:chOff x="0" y="0"/>
          <a:chExt cx="0" cy="0"/>
        </a:xfrm>
      </p:grpSpPr>
      <p:grpSp>
        <p:nvGrpSpPr>
          <p:cNvPr id="14" name="组合 13"/>
          <p:cNvGrpSpPr/>
          <p:nvPr/>
        </p:nvGrpSpPr>
        <p:grpSpPr>
          <a:xfrm>
            <a:off x="0" y="3023929"/>
            <a:ext cx="6441740" cy="3704871"/>
            <a:chOff x="-464023" y="3179928"/>
            <a:chExt cx="7001301" cy="4046065"/>
          </a:xfrm>
        </p:grpSpPr>
        <p:sp>
          <p:nvSpPr>
            <p:cNvPr id="3" name="Freeform 5"/>
            <p:cNvSpPr/>
            <p:nvPr/>
          </p:nvSpPr>
          <p:spPr bwMode="auto">
            <a:xfrm>
              <a:off x="771148" y="4516072"/>
              <a:ext cx="4561088" cy="270992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宋体" panose="02010600030101010101" pitchFamily="2" charset="-122"/>
                <a:ea typeface="宋体" panose="02010600030101010101" pitchFamily="2" charset="-122"/>
              </a:endParaRPr>
            </a:p>
          </p:txBody>
        </p:sp>
        <p:sp>
          <p:nvSpPr>
            <p:cNvPr id="5" name="Freeform 7"/>
            <p:cNvSpPr/>
            <p:nvPr/>
          </p:nvSpPr>
          <p:spPr bwMode="auto">
            <a:xfrm>
              <a:off x="-464023" y="3179928"/>
              <a:ext cx="7001297" cy="2258268"/>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rgbClr val="22385C"/>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宋体" panose="02010600030101010101" pitchFamily="2" charset="-122"/>
                <a:ea typeface="宋体" panose="02010600030101010101" pitchFamily="2" charset="-122"/>
              </a:endParaRPr>
            </a:p>
          </p:txBody>
        </p:sp>
        <p:sp>
          <p:nvSpPr>
            <p:cNvPr id="6" name="Freeform 8"/>
            <p:cNvSpPr/>
            <p:nvPr/>
          </p:nvSpPr>
          <p:spPr bwMode="auto">
            <a:xfrm>
              <a:off x="-445945" y="3179928"/>
              <a:ext cx="6983223" cy="1919528"/>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宋体" panose="02010600030101010101" pitchFamily="2" charset="-122"/>
                <a:ea typeface="宋体" panose="02010600030101010101" pitchFamily="2" charset="-122"/>
              </a:endParaRPr>
            </a:p>
          </p:txBody>
        </p:sp>
        <p:sp>
          <p:nvSpPr>
            <p:cNvPr id="7" name="Freeform 9"/>
            <p:cNvSpPr/>
            <p:nvPr/>
          </p:nvSpPr>
          <p:spPr bwMode="auto">
            <a:xfrm>
              <a:off x="2904073" y="4045597"/>
              <a:ext cx="3066835" cy="188189"/>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rgbClr val="22385C"/>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宋体" panose="02010600030101010101" pitchFamily="2" charset="-122"/>
                <a:ea typeface="宋体" panose="02010600030101010101" pitchFamily="2" charset="-122"/>
              </a:endParaRPr>
            </a:p>
          </p:txBody>
        </p:sp>
        <p:sp>
          <p:nvSpPr>
            <p:cNvPr id="8" name="Freeform 10"/>
            <p:cNvSpPr/>
            <p:nvPr/>
          </p:nvSpPr>
          <p:spPr bwMode="auto">
            <a:xfrm>
              <a:off x="5858445" y="4078486"/>
              <a:ext cx="144605" cy="1060133"/>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宋体" panose="02010600030101010101" pitchFamily="2" charset="-122"/>
                <a:ea typeface="宋体" panose="02010600030101010101" pitchFamily="2" charset="-122"/>
              </a:endParaRPr>
            </a:p>
          </p:txBody>
        </p:sp>
        <p:sp>
          <p:nvSpPr>
            <p:cNvPr id="9" name="Oval 11"/>
            <p:cNvSpPr>
              <a:spLocks noChangeArrowheads="1"/>
            </p:cNvSpPr>
            <p:nvPr/>
          </p:nvSpPr>
          <p:spPr bwMode="auto">
            <a:xfrm>
              <a:off x="5687721" y="4986542"/>
              <a:ext cx="482017" cy="501837"/>
            </a:xfrm>
            <a:prstGeom prst="ellipse">
              <a:avLst/>
            </a:pr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宋体" panose="02010600030101010101" pitchFamily="2" charset="-122"/>
                <a:ea typeface="宋体" panose="02010600030101010101" pitchFamily="2" charset="-122"/>
              </a:endParaRPr>
            </a:p>
          </p:txBody>
        </p:sp>
        <p:sp>
          <p:nvSpPr>
            <p:cNvPr id="10" name="Freeform 12"/>
            <p:cNvSpPr/>
            <p:nvPr/>
          </p:nvSpPr>
          <p:spPr bwMode="auto">
            <a:xfrm>
              <a:off x="5615419" y="5657752"/>
              <a:ext cx="626622" cy="1179318"/>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宋体" panose="02010600030101010101" pitchFamily="2" charset="-122"/>
                <a:ea typeface="宋体" panose="02010600030101010101" pitchFamily="2" charset="-122"/>
              </a:endParaRPr>
            </a:p>
          </p:txBody>
        </p:sp>
        <p:sp>
          <p:nvSpPr>
            <p:cNvPr id="11" name="Freeform 13"/>
            <p:cNvSpPr/>
            <p:nvPr/>
          </p:nvSpPr>
          <p:spPr bwMode="auto">
            <a:xfrm>
              <a:off x="5693744" y="5356649"/>
              <a:ext cx="439842" cy="338740"/>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宋体" panose="02010600030101010101" pitchFamily="2" charset="-122"/>
                <a:ea typeface="宋体" panose="02010600030101010101" pitchFamily="2" charset="-122"/>
              </a:endParaRPr>
            </a:p>
          </p:txBody>
        </p:sp>
        <p:sp>
          <p:nvSpPr>
            <p:cNvPr id="12" name="Oval 14"/>
            <p:cNvSpPr>
              <a:spLocks noChangeArrowheads="1"/>
            </p:cNvSpPr>
            <p:nvPr/>
          </p:nvSpPr>
          <p:spPr bwMode="auto">
            <a:xfrm>
              <a:off x="2596785" y="3945230"/>
              <a:ext cx="891731" cy="332469"/>
            </a:xfrm>
            <a:prstGeom prst="ellipse">
              <a:avLst/>
            </a:prstGeom>
            <a:solidFill>
              <a:srgbClr val="22385C"/>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宋体" panose="02010600030101010101" pitchFamily="2" charset="-122"/>
                <a:ea typeface="宋体" panose="02010600030101010101" pitchFamily="2" charset="-122"/>
              </a:endParaRPr>
            </a:p>
          </p:txBody>
        </p:sp>
      </p:grpSp>
      <p:sp>
        <p:nvSpPr>
          <p:cNvPr id="20" name="标题 1">
            <a:extLst>
              <a:ext uri="{FF2B5EF4-FFF2-40B4-BE49-F238E27FC236}">
                <a16:creationId xmlns:a16="http://schemas.microsoft.com/office/drawing/2014/main" id="{A116CBAC-931F-4E3C-B70E-4D272A6871A0}"/>
              </a:ext>
            </a:extLst>
          </p:cNvPr>
          <p:cNvSpPr>
            <a:spLocks noGrp="1"/>
          </p:cNvSpPr>
          <p:nvPr>
            <p:ph type="ctrTitle"/>
          </p:nvPr>
        </p:nvSpPr>
        <p:spPr>
          <a:xfrm>
            <a:off x="16633" y="616659"/>
            <a:ext cx="12151367" cy="2387600"/>
          </a:xfrm>
        </p:spPr>
        <p:txBody>
          <a:bodyPr>
            <a:normAutofit/>
          </a:bodyPr>
          <a:lstStyle/>
          <a:p>
            <a:r>
              <a:rPr lang="zh-CN" altLang="en-US" dirty="0">
                <a:solidFill>
                  <a:schemeClr val="bg1"/>
                </a:solidFill>
                <a:latin typeface="宋体" panose="02010600030101010101" pitchFamily="2" charset="-122"/>
              </a:rPr>
              <a:t>基于</a:t>
            </a:r>
            <a:r>
              <a:rPr lang="zh-CN" altLang="en-US" dirty="0" smtClean="0">
                <a:solidFill>
                  <a:schemeClr val="bg1"/>
                </a:solidFill>
                <a:latin typeface="宋体" panose="02010600030101010101" pitchFamily="2" charset="-122"/>
              </a:rPr>
              <a:t>机器视觉的鱼类摄食行为分类算法及投喂控制方案研究</a:t>
            </a:r>
            <a:endParaRPr lang="zh-CN" altLang="en-US" dirty="0">
              <a:solidFill>
                <a:schemeClr val="bg1"/>
              </a:solidFill>
              <a:latin typeface="宋体" panose="02010600030101010101" pitchFamily="2" charset="-122"/>
              <a:ea typeface="宋体" panose="02010600030101010101" pitchFamily="2" charset="-122"/>
            </a:endParaRPr>
          </a:p>
        </p:txBody>
      </p:sp>
      <p:sp>
        <p:nvSpPr>
          <p:cNvPr id="21" name="副标题 2">
            <a:extLst>
              <a:ext uri="{FF2B5EF4-FFF2-40B4-BE49-F238E27FC236}">
                <a16:creationId xmlns:a16="http://schemas.microsoft.com/office/drawing/2014/main" id="{69B1D8D0-FE37-40D1-BA5F-F7BCCA71814F}"/>
              </a:ext>
            </a:extLst>
          </p:cNvPr>
          <p:cNvSpPr>
            <a:spLocks noGrp="1"/>
          </p:cNvSpPr>
          <p:nvPr>
            <p:ph type="subTitle" idx="1"/>
          </p:nvPr>
        </p:nvSpPr>
        <p:spPr>
          <a:xfrm>
            <a:off x="8640000" y="3420000"/>
            <a:ext cx="3528000" cy="1080000"/>
          </a:xfrm>
        </p:spPr>
        <p:txBody>
          <a:bodyPr/>
          <a:lstStyle/>
          <a:p>
            <a:pPr algn="l"/>
            <a:r>
              <a:rPr lang="zh-CN" altLang="en-US" dirty="0">
                <a:solidFill>
                  <a:schemeClr val="bg1"/>
                </a:solidFill>
                <a:latin typeface="宋体" panose="02010600030101010101" pitchFamily="2" charset="-122"/>
                <a:ea typeface="宋体" panose="02010600030101010101" pitchFamily="2" charset="-122"/>
              </a:rPr>
              <a:t>学生姓名</a:t>
            </a:r>
            <a:r>
              <a:rPr lang="zh-CN" altLang="en-US" dirty="0" smtClean="0">
                <a:solidFill>
                  <a:schemeClr val="bg1"/>
                </a:solidFill>
                <a:latin typeface="宋体" panose="02010600030101010101" pitchFamily="2" charset="-122"/>
                <a:ea typeface="宋体" panose="02010600030101010101" pitchFamily="2" charset="-122"/>
              </a:rPr>
              <a:t>：张佳林</a:t>
            </a:r>
            <a:endParaRPr lang="en-US" altLang="zh-CN" dirty="0">
              <a:solidFill>
                <a:schemeClr val="bg1"/>
              </a:solidFill>
              <a:latin typeface="宋体" panose="02010600030101010101" pitchFamily="2" charset="-122"/>
              <a:ea typeface="宋体" panose="02010600030101010101" pitchFamily="2" charset="-122"/>
            </a:endParaRPr>
          </a:p>
          <a:p>
            <a:pPr algn="l"/>
            <a:r>
              <a:rPr lang="zh-CN" altLang="en-US" dirty="0">
                <a:solidFill>
                  <a:schemeClr val="bg1"/>
                </a:solidFill>
                <a:latin typeface="宋体" panose="02010600030101010101" pitchFamily="2" charset="-122"/>
                <a:ea typeface="宋体" panose="02010600030101010101" pitchFamily="2" charset="-122"/>
              </a:rPr>
              <a:t>指导教师：徐立鸿 教授</a:t>
            </a:r>
          </a:p>
        </p:txBody>
      </p:sp>
      <p:sp>
        <p:nvSpPr>
          <p:cNvPr id="2" name="灯片编号占位符 1">
            <a:extLst>
              <a:ext uri="{FF2B5EF4-FFF2-40B4-BE49-F238E27FC236}">
                <a16:creationId xmlns:a16="http://schemas.microsoft.com/office/drawing/2014/main" id="{AFD14C15-CF57-4D06-AB8B-619CCDF40463}"/>
              </a:ext>
            </a:extLst>
          </p:cNvPr>
          <p:cNvSpPr>
            <a:spLocks noGrp="1"/>
          </p:cNvSpPr>
          <p:nvPr>
            <p:ph type="sldNum" sz="quarter" idx="12"/>
          </p:nvPr>
        </p:nvSpPr>
        <p:spPr/>
        <p:txBody>
          <a:bodyPr/>
          <a:lstStyle/>
          <a:p>
            <a:fld id="{6D33871D-BB60-4C97-A8B8-9C3AF316ACC1}" type="slidenum">
              <a:rPr lang="zh-CN" altLang="en-US" smtClean="0"/>
              <a:t>1</a:t>
            </a:fld>
            <a:endParaRPr lang="zh-CN" altLang="en-US"/>
          </a:p>
        </p:txBody>
      </p:sp>
    </p:spTree>
    <p:extLst>
      <p:ext uri="{BB962C8B-B14F-4D97-AF65-F5344CB8AC3E}">
        <p14:creationId xmlns:p14="http://schemas.microsoft.com/office/powerpoint/2010/main" val="4144644275"/>
      </p:ext>
    </p:extLst>
  </p:cSld>
  <p:clrMapOvr>
    <a:masterClrMapping/>
  </p:clrMapOvr>
  <mc:AlternateContent xmlns:mc="http://schemas.openxmlformats.org/markup-compatibility/2006" xmlns:p14="http://schemas.microsoft.com/office/powerpoint/2010/main">
    <mc:Choice Requires="p14">
      <p:transition spd="slow" p14:dur="2000" advTm="7393"/>
    </mc:Choice>
    <mc:Fallback xmlns="">
      <p:transition spd="slow" advTm="7393"/>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02</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2433640" y="1583316"/>
            <a:ext cx="9265878" cy="721965"/>
          </a:xfrm>
        </p:spPr>
        <p:txBody>
          <a:bodyPr>
            <a:normAutofit/>
          </a:bodyPr>
          <a:lstStyle/>
          <a:p>
            <a:pPr marL="0" indent="0">
              <a:lnSpc>
                <a:spcPct val="100000"/>
              </a:lnSpc>
              <a:buNone/>
            </a:pP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2.1 </a:t>
            </a:r>
            <a:r>
              <a:rPr lang="zh-CN" altLang="en-US" sz="3600" dirty="0" smtClean="0">
                <a:solidFill>
                  <a:schemeClr val="bg1"/>
                </a:solidFill>
                <a:latin typeface="宋体" panose="02010600030101010101" pitchFamily="2" charset="-122"/>
                <a:ea typeface="宋体" panose="02010600030101010101" pitchFamily="2" charset="-122"/>
                <a:cs typeface="+mn-cs"/>
              </a:rPr>
              <a:t>鱼类</a:t>
            </a:r>
            <a:r>
              <a:rPr lang="zh-CN" altLang="en-US" sz="3600" dirty="0">
                <a:solidFill>
                  <a:schemeClr val="bg1"/>
                </a:solidFill>
                <a:latin typeface="宋体" panose="02010600030101010101" pitchFamily="2" charset="-122"/>
                <a:ea typeface="宋体" panose="02010600030101010101" pitchFamily="2" charset="-122"/>
                <a:cs typeface="+mn-cs"/>
              </a:rPr>
              <a:t>摄食行为数据构建</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10</a:t>
            </a:fld>
            <a:endParaRPr lang="zh-CN" altLang="en-US"/>
          </a:p>
        </p:txBody>
      </p:sp>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75052" y="4136710"/>
            <a:ext cx="4393097" cy="2471117"/>
          </a:xfrm>
          <a:prstGeom prst="rect">
            <a:avLst/>
          </a:prstGeom>
        </p:spPr>
      </p:pic>
      <p:pic>
        <p:nvPicPr>
          <p:cNvPr id="10" name="图片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75053" y="1547133"/>
            <a:ext cx="4393097" cy="2471117"/>
          </a:xfrm>
          <a:prstGeom prst="rect">
            <a:avLst/>
          </a:prstGeom>
        </p:spPr>
      </p:pic>
      <p:sp>
        <p:nvSpPr>
          <p:cNvPr id="13" name="文本框 12"/>
          <p:cNvSpPr txBox="1"/>
          <p:nvPr/>
        </p:nvSpPr>
        <p:spPr>
          <a:xfrm>
            <a:off x="6787166" y="1701776"/>
            <a:ext cx="492443" cy="2434934"/>
          </a:xfrm>
          <a:prstGeom prst="rect">
            <a:avLst/>
          </a:prstGeom>
          <a:noFill/>
        </p:spPr>
        <p:txBody>
          <a:bodyPr vert="eaVert" wrap="square" rtlCol="0">
            <a:spAutoFit/>
          </a:bodyPr>
          <a:lstStyle/>
          <a:p>
            <a:pPr algn="ctr"/>
            <a:r>
              <a:rPr lang="zh-CN" altLang="en-US" sz="2000" dirty="0"/>
              <a:t>非</a:t>
            </a:r>
            <a:r>
              <a:rPr lang="zh-CN" altLang="en-US" sz="2000" dirty="0" smtClean="0"/>
              <a:t>摄食状态</a:t>
            </a:r>
            <a:endParaRPr lang="zh-CN" altLang="en-US" sz="2000" dirty="0"/>
          </a:p>
        </p:txBody>
      </p:sp>
      <p:sp>
        <p:nvSpPr>
          <p:cNvPr id="15" name="文本框 14"/>
          <p:cNvSpPr txBox="1"/>
          <p:nvPr/>
        </p:nvSpPr>
        <p:spPr>
          <a:xfrm>
            <a:off x="6787166" y="4197930"/>
            <a:ext cx="492443" cy="2434934"/>
          </a:xfrm>
          <a:prstGeom prst="rect">
            <a:avLst/>
          </a:prstGeom>
          <a:noFill/>
        </p:spPr>
        <p:txBody>
          <a:bodyPr vert="eaVert" wrap="square" rtlCol="0">
            <a:spAutoFit/>
          </a:bodyPr>
          <a:lstStyle/>
          <a:p>
            <a:pPr algn="ctr"/>
            <a:r>
              <a:rPr lang="zh-CN" altLang="en-US" sz="2000" dirty="0" smtClean="0"/>
              <a:t>摄食状态</a:t>
            </a:r>
            <a:endParaRPr lang="zh-CN" altLang="en-US" sz="2000" dirty="0"/>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zh-CN" altLang="en-US" dirty="0" smtClean="0">
                <a:solidFill>
                  <a:prstClr val="black"/>
                </a:solidFill>
                <a:latin typeface="宋体" panose="02010600030101010101" pitchFamily="2" charset="-122"/>
                <a:ea typeface="宋体" panose="02010600030101010101" pitchFamily="2" charset="-122"/>
              </a:rPr>
              <a:t>数据标注准则与自动化标注流程</a:t>
            </a:r>
            <a:endParaRPr lang="en-US" altLang="zh-CN" dirty="0" smtClean="0">
              <a:solidFill>
                <a:prstClr val="black"/>
              </a:solidFill>
              <a:latin typeface="宋体" panose="02010600030101010101" pitchFamily="2" charset="-122"/>
              <a:ea typeface="宋体" panose="02010600030101010101" pitchFamily="2" charset="-122"/>
            </a:endParaRPr>
          </a:p>
        </p:txBody>
      </p:sp>
      <mc:AlternateContent xmlns:mc="http://schemas.openxmlformats.org/markup-compatibility/2006" xmlns:a14="http://schemas.microsoft.com/office/drawing/2010/main">
        <mc:Choice Requires="a14">
          <p:sp>
            <p:nvSpPr>
              <p:cNvPr id="18" name="文本框 17"/>
              <p:cNvSpPr txBox="1"/>
              <p:nvPr/>
            </p:nvSpPr>
            <p:spPr>
              <a:xfrm>
                <a:off x="864032" y="2598683"/>
                <a:ext cx="5231968" cy="4034181"/>
              </a:xfrm>
              <a:prstGeom prst="rect">
                <a:avLst/>
              </a:prstGeom>
              <a:noFill/>
            </p:spPr>
            <p:txBody>
              <a:bodyPr wrap="square" rtlCol="0">
                <a:spAutoFit/>
              </a:bodyPr>
              <a:lstStyle/>
              <a:p>
                <a:r>
                  <a:rPr lang="zh-CN" altLang="en-US" dirty="0" smtClean="0"/>
                  <a:t>存在问题：所采集视频数据为水下图像，光照不足视频整体亮度偏低。</a:t>
                </a:r>
                <a:endParaRPr lang="en-US" altLang="zh-CN" dirty="0" smtClean="0"/>
              </a:p>
              <a:p>
                <a:endParaRPr lang="en-US" altLang="zh-CN" dirty="0" smtClean="0"/>
              </a:p>
              <a:p>
                <a:r>
                  <a:rPr lang="zh-CN" altLang="en-US" dirty="0" smtClean="0"/>
                  <a:t>解决方案：数据集提供图像预处理程序可调整视频样本整体亮度。</a:t>
                </a:r>
                <a:endParaRPr lang="en-US" altLang="zh-CN" dirty="0" smtClean="0"/>
              </a:p>
              <a:p>
                <a:endParaRPr lang="en-US" altLang="zh-CN" dirty="0"/>
              </a:p>
              <a:p>
                <a:r>
                  <a:rPr lang="zh-CN" altLang="en-US" dirty="0" smtClean="0"/>
                  <a:t>预处理方案：线性变换，其数学描述如下：</a:t>
                </a:r>
                <a:endParaRPr lang="en-US" altLang="zh-CN" dirty="0" smtClean="0"/>
              </a:p>
              <a:p>
                <a:pPr/>
                <a14:m>
                  <m:oMathPara xmlns:m="http://schemas.openxmlformats.org/officeDocument/2006/math">
                    <m:oMathParaPr>
                      <m:jc m:val="centerGroup"/>
                    </m:oMathParaPr>
                    <m:oMath xmlns:m="http://schemas.openxmlformats.org/officeDocument/2006/math">
                      <m:r>
                        <a:rPr lang="en-US" altLang="zh-CN" b="0" i="0" smtClean="0">
                          <a:latin typeface="Cambria Math" panose="02040503050406030204" pitchFamily="18" charset="0"/>
                        </a:rPr>
                        <m:t>                      </m:t>
                      </m:r>
                    </m:oMath>
                  </m:oMathPara>
                </a14:m>
                <a:endParaRPr lang="en-US" altLang="zh-CN" b="0" i="0" dirty="0" smtClean="0">
                  <a:latin typeface="Cambria Math" panose="02040503050406030204" pitchFamily="18" charset="0"/>
                </a:endParaRPr>
              </a:p>
              <a:p>
                <a:r>
                  <a:rPr lang="en-US" altLang="zh-CN" dirty="0" smtClean="0"/>
                  <a:t>             </a:t>
                </a:r>
                <a14:m>
                  <m:oMath xmlns:m="http://schemas.openxmlformats.org/officeDocument/2006/math">
                    <m:r>
                      <m:rPr>
                        <m:sty m:val="p"/>
                      </m:rPr>
                      <a:rPr lang="en-US" altLang="zh-CN">
                        <a:latin typeface="Cambria Math" panose="02040503050406030204" pitchFamily="18" charset="0"/>
                      </a:rPr>
                      <m:t>p</m:t>
                    </m:r>
                    <m:r>
                      <a:rPr lang="en-US" altLang="zh-CN">
                        <a:latin typeface="Cambria Math" panose="02040503050406030204" pitchFamily="18" charset="0"/>
                      </a:rPr>
                      <m:t>=</m:t>
                    </m:r>
                    <m:d>
                      <m:dPr>
                        <m:begChr m:val="{"/>
                        <m:endChr m:val=""/>
                        <m:ctrlPr>
                          <a:rPr lang="zh-CN" altLang="zh-CN" i="1">
                            <a:latin typeface="Cambria Math" panose="02040503050406030204" pitchFamily="18" charset="0"/>
                          </a:rPr>
                        </m:ctrlPr>
                      </m:dPr>
                      <m:e>
                        <m:eqArr>
                          <m:eqArrPr>
                            <m:ctrlPr>
                              <a:rPr lang="zh-CN" altLang="zh-CN" i="1">
                                <a:latin typeface="Cambria Math" panose="02040503050406030204" pitchFamily="18" charset="0"/>
                              </a:rPr>
                            </m:ctrlPr>
                          </m:eqArrPr>
                          <m:e>
                            <m:r>
                              <a:rPr lang="en-US" altLang="zh-CN" i="1">
                                <a:latin typeface="Cambria Math" panose="02040503050406030204" pitchFamily="18" charset="0"/>
                              </a:rPr>
                              <m:t>𝛼</m:t>
                            </m:r>
                            <m:r>
                              <a:rPr lang="en-US" altLang="zh-CN" i="1">
                                <a:latin typeface="Cambria Math" panose="02040503050406030204" pitchFamily="18" charset="0"/>
                              </a:rPr>
                              <m:t>𝑣</m:t>
                            </m:r>
                            <m:r>
                              <a:rPr lang="en-US" altLang="zh-CN" i="1">
                                <a:latin typeface="Cambria Math" panose="02040503050406030204" pitchFamily="18" charset="0"/>
                              </a:rPr>
                              <m:t>     </m:t>
                            </m:r>
                            <m:r>
                              <a:rPr lang="en-US" altLang="zh-CN" i="1">
                                <a:latin typeface="Cambria Math" panose="02040503050406030204" pitchFamily="18" charset="0"/>
                              </a:rPr>
                              <m:t>𝛼</m:t>
                            </m:r>
                            <m:r>
                              <a:rPr lang="en-US" altLang="zh-CN" i="1">
                                <a:latin typeface="Cambria Math" panose="02040503050406030204" pitchFamily="18" charset="0"/>
                              </a:rPr>
                              <m:t>𝑣</m:t>
                            </m:r>
                            <m:r>
                              <a:rPr lang="en-US" altLang="zh-CN" i="1">
                                <a:latin typeface="Cambria Math" panose="02040503050406030204" pitchFamily="18" charset="0"/>
                              </a:rPr>
                              <m:t>&lt;255</m:t>
                            </m:r>
                          </m:e>
                          <m:e>
                            <m:r>
                              <a:rPr lang="en-US" altLang="zh-CN" i="1">
                                <a:latin typeface="Cambria Math" panose="02040503050406030204" pitchFamily="18" charset="0"/>
                              </a:rPr>
                              <m:t>255    </m:t>
                            </m:r>
                            <m:r>
                              <a:rPr lang="en-US" altLang="zh-CN" i="1">
                                <a:latin typeface="Cambria Math" panose="02040503050406030204" pitchFamily="18" charset="0"/>
                              </a:rPr>
                              <m:t>𝛼</m:t>
                            </m:r>
                            <m:r>
                              <a:rPr lang="en-US" altLang="zh-CN" i="1">
                                <a:latin typeface="Cambria Math" panose="02040503050406030204" pitchFamily="18" charset="0"/>
                              </a:rPr>
                              <m:t>𝑣</m:t>
                            </m:r>
                            <m:r>
                              <a:rPr lang="en-US" altLang="zh-CN" i="1">
                                <a:latin typeface="Cambria Math" panose="02040503050406030204" pitchFamily="18" charset="0"/>
                              </a:rPr>
                              <m:t>≥255</m:t>
                            </m:r>
                          </m:e>
                        </m:eqArr>
                      </m:e>
                    </m:d>
                  </m:oMath>
                </a14:m>
                <a:r>
                  <a:rPr lang="en-US" altLang="zh-CN" dirty="0"/>
                  <a:t> </a:t>
                </a:r>
                <a:endParaRPr lang="en-US" altLang="zh-CN" dirty="0" smtClean="0"/>
              </a:p>
              <a:p>
                <a:endParaRPr lang="en-US" altLang="zh-CN" dirty="0" smtClean="0"/>
              </a:p>
              <a:p>
                <a:r>
                  <a:rPr lang="zh-CN" altLang="zh-CN" dirty="0" smtClean="0"/>
                  <a:t>其中</a:t>
                </a:r>
                <a:r>
                  <a:rPr lang="zh-CN" altLang="zh-CN" dirty="0"/>
                  <a:t>，</a:t>
                </a:r>
                <a14:m>
                  <m:oMath xmlns:m="http://schemas.openxmlformats.org/officeDocument/2006/math">
                    <m:r>
                      <a:rPr lang="en-US" altLang="zh-CN" i="1">
                        <a:latin typeface="Cambria Math" panose="02040503050406030204" pitchFamily="18" charset="0"/>
                      </a:rPr>
                      <m:t>𝑣</m:t>
                    </m:r>
                  </m:oMath>
                </a14:m>
                <a:r>
                  <a:rPr lang="zh-CN" altLang="zh-CN" dirty="0"/>
                  <a:t>为原始图像灰度等级，</a:t>
                </a:r>
                <a14:m>
                  <m:oMath xmlns:m="http://schemas.openxmlformats.org/officeDocument/2006/math">
                    <m:r>
                      <m:rPr>
                        <m:sty m:val="p"/>
                      </m:rPr>
                      <a:rPr lang="en-US" altLang="zh-CN">
                        <a:latin typeface="Cambria Math" panose="02040503050406030204" pitchFamily="18" charset="0"/>
                      </a:rPr>
                      <m:t>p</m:t>
                    </m:r>
                  </m:oMath>
                </a14:m>
                <a:r>
                  <a:rPr lang="zh-CN" altLang="zh-CN" dirty="0"/>
                  <a:t>为预处理后的灰度等级，</a:t>
                </a:r>
                <a14:m>
                  <m:oMath xmlns:m="http://schemas.openxmlformats.org/officeDocument/2006/math">
                    <m:r>
                      <m:rPr>
                        <m:sty m:val="p"/>
                      </m:rPr>
                      <a:rPr lang="en-US" altLang="zh-CN">
                        <a:latin typeface="Cambria Math" panose="02040503050406030204" pitchFamily="18" charset="0"/>
                      </a:rPr>
                      <m:t>α</m:t>
                    </m:r>
                  </m:oMath>
                </a14:m>
                <a:r>
                  <a:rPr lang="zh-CN" altLang="zh-CN" dirty="0"/>
                  <a:t>为线性变换系数。</a:t>
                </a:r>
                <a:endParaRPr lang="en-US" altLang="zh-CN" dirty="0" smtClean="0"/>
              </a:p>
              <a:p>
                <a:endParaRPr lang="en-US" altLang="zh-CN" dirty="0">
                  <a:effectLst/>
                </a:endParaRPr>
              </a:p>
            </p:txBody>
          </p:sp>
        </mc:Choice>
        <mc:Fallback xmlns="">
          <p:sp>
            <p:nvSpPr>
              <p:cNvPr id="18" name="文本框 17"/>
              <p:cNvSpPr txBox="1">
                <a:spLocks noRot="1" noChangeAspect="1" noMove="1" noResize="1" noEditPoints="1" noAdjustHandles="1" noChangeArrowheads="1" noChangeShapeType="1" noTextEdit="1"/>
              </p:cNvSpPr>
              <p:nvPr/>
            </p:nvSpPr>
            <p:spPr>
              <a:xfrm>
                <a:off x="864032" y="2598683"/>
                <a:ext cx="5231968" cy="4034181"/>
              </a:xfrm>
              <a:prstGeom prst="rect">
                <a:avLst/>
              </a:prstGeom>
              <a:blipFill>
                <a:blip r:embed="rId6"/>
                <a:stretch>
                  <a:fillRect l="-1049" t="-755" r="-93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14175473"/>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02</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2433640" y="1583316"/>
            <a:ext cx="9265878" cy="721965"/>
          </a:xfrm>
        </p:spPr>
        <p:txBody>
          <a:bodyPr>
            <a:normAutofit/>
          </a:bodyPr>
          <a:lstStyle/>
          <a:p>
            <a:pPr marL="0" indent="0">
              <a:lnSpc>
                <a:spcPct val="100000"/>
              </a:lnSpc>
              <a:buNone/>
            </a:pP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2.1 </a:t>
            </a:r>
            <a:r>
              <a:rPr lang="zh-CN" altLang="en-US" sz="3600" dirty="0" smtClean="0">
                <a:solidFill>
                  <a:schemeClr val="bg1"/>
                </a:solidFill>
                <a:latin typeface="宋体" panose="02010600030101010101" pitchFamily="2" charset="-122"/>
                <a:ea typeface="宋体" panose="02010600030101010101" pitchFamily="2" charset="-122"/>
                <a:cs typeface="+mn-cs"/>
              </a:rPr>
              <a:t>鱼类</a:t>
            </a:r>
            <a:r>
              <a:rPr lang="zh-CN" altLang="en-US" sz="3600" dirty="0">
                <a:solidFill>
                  <a:schemeClr val="bg1"/>
                </a:solidFill>
                <a:latin typeface="宋体" panose="02010600030101010101" pitchFamily="2" charset="-122"/>
                <a:ea typeface="宋体" panose="02010600030101010101" pitchFamily="2" charset="-122"/>
                <a:cs typeface="+mn-cs"/>
              </a:rPr>
              <a:t>摄食行为数据构建</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11</a:t>
            </a:fld>
            <a:endParaRPr lang="zh-CN" altLang="en-US"/>
          </a:p>
        </p:txBody>
      </p:sp>
      <p:pic>
        <p:nvPicPr>
          <p:cNvPr id="11" name="图片 10"/>
          <p:cNvPicPr/>
          <p:nvPr/>
        </p:nvPicPr>
        <p:blipFill>
          <a:blip r:embed="rId4">
            <a:extLst>
              <a:ext uri="{BEBA8EAE-BF5A-486C-A8C5-ECC9F3942E4B}">
                <a14:imgProps xmlns:a14="http://schemas.microsoft.com/office/drawing/2010/main">
                  <a14:imgLayer r:embed="rId5">
                    <a14:imgEffect>
                      <a14:brightnessContrast bright="40000"/>
                    </a14:imgEffect>
                  </a14:imgLayer>
                </a14:imgProps>
              </a:ext>
            </a:extLst>
          </a:blip>
          <a:stretch>
            <a:fillRect/>
          </a:stretch>
        </p:blipFill>
        <p:spPr>
          <a:xfrm>
            <a:off x="6761709" y="4425172"/>
            <a:ext cx="5231765" cy="1858010"/>
          </a:xfrm>
          <a:prstGeom prst="rect">
            <a:avLst/>
          </a:prstGeom>
        </p:spPr>
      </p:pic>
      <p:pic>
        <p:nvPicPr>
          <p:cNvPr id="12" name="图片 11"/>
          <p:cNvPicPr/>
          <p:nvPr/>
        </p:nvPicPr>
        <p:blipFill>
          <a:blip r:embed="rId6">
            <a:extLst>
              <a:ext uri="{BEBA8EAE-BF5A-486C-A8C5-ECC9F3942E4B}">
                <a14:imgProps xmlns:a14="http://schemas.microsoft.com/office/drawing/2010/main">
                  <a14:imgLayer r:embed="rId7">
                    <a14:imgEffect>
                      <a14:brightnessContrast bright="40000"/>
                    </a14:imgEffect>
                  </a14:imgLayer>
                </a14:imgProps>
              </a:ext>
            </a:extLst>
          </a:blip>
          <a:stretch>
            <a:fillRect/>
          </a:stretch>
        </p:blipFill>
        <p:spPr>
          <a:xfrm>
            <a:off x="6724949" y="2238345"/>
            <a:ext cx="5231765" cy="1779905"/>
          </a:xfrm>
          <a:prstGeom prst="rect">
            <a:avLst/>
          </a:prstGeom>
        </p:spPr>
      </p:pic>
      <p:sp>
        <p:nvSpPr>
          <p:cNvPr id="13" name="文本框 12"/>
          <p:cNvSpPr txBox="1"/>
          <p:nvPr/>
        </p:nvSpPr>
        <p:spPr>
          <a:xfrm>
            <a:off x="6208612" y="1904755"/>
            <a:ext cx="492443" cy="2434934"/>
          </a:xfrm>
          <a:prstGeom prst="rect">
            <a:avLst/>
          </a:prstGeom>
          <a:noFill/>
        </p:spPr>
        <p:txBody>
          <a:bodyPr vert="eaVert" wrap="square" rtlCol="0">
            <a:spAutoFit/>
          </a:bodyPr>
          <a:lstStyle/>
          <a:p>
            <a:pPr algn="ctr"/>
            <a:r>
              <a:rPr lang="zh-CN" altLang="en-US" sz="2000" dirty="0"/>
              <a:t>非</a:t>
            </a:r>
            <a:r>
              <a:rPr lang="zh-CN" altLang="en-US" sz="2000" dirty="0" smtClean="0"/>
              <a:t>摄食状态</a:t>
            </a:r>
            <a:endParaRPr lang="zh-CN" altLang="en-US" sz="2000" dirty="0"/>
          </a:p>
        </p:txBody>
      </p:sp>
      <p:sp>
        <p:nvSpPr>
          <p:cNvPr id="15" name="文本框 14"/>
          <p:cNvSpPr txBox="1"/>
          <p:nvPr/>
        </p:nvSpPr>
        <p:spPr>
          <a:xfrm>
            <a:off x="6269266" y="4136710"/>
            <a:ext cx="492443" cy="2434934"/>
          </a:xfrm>
          <a:prstGeom prst="rect">
            <a:avLst/>
          </a:prstGeom>
          <a:noFill/>
        </p:spPr>
        <p:txBody>
          <a:bodyPr vert="eaVert" wrap="square" rtlCol="0">
            <a:spAutoFit/>
          </a:bodyPr>
          <a:lstStyle/>
          <a:p>
            <a:pPr algn="ctr"/>
            <a:r>
              <a:rPr lang="zh-CN" altLang="en-US" sz="2000" dirty="0" smtClean="0"/>
              <a:t>摄食状态</a:t>
            </a:r>
            <a:endParaRPr lang="zh-CN" altLang="en-US" sz="2000" dirty="0"/>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zh-CN" altLang="en-US" dirty="0" smtClean="0">
                <a:solidFill>
                  <a:prstClr val="black"/>
                </a:solidFill>
                <a:latin typeface="宋体" panose="02010600030101010101" pitchFamily="2" charset="-122"/>
                <a:ea typeface="宋体" panose="02010600030101010101" pitchFamily="2" charset="-122"/>
              </a:rPr>
              <a:t>数据标注准则与自动化标注流程</a:t>
            </a:r>
            <a:endParaRPr lang="en-US" altLang="zh-CN" dirty="0" smtClean="0">
              <a:solidFill>
                <a:prstClr val="black"/>
              </a:solidFill>
              <a:latin typeface="宋体" panose="02010600030101010101" pitchFamily="2" charset="-122"/>
              <a:ea typeface="宋体" panose="02010600030101010101" pitchFamily="2" charset="-122"/>
            </a:endParaRPr>
          </a:p>
        </p:txBody>
      </p:sp>
      <p:pic>
        <p:nvPicPr>
          <p:cNvPr id="16" name="图片 15"/>
          <p:cNvPicPr/>
          <p:nvPr/>
        </p:nvPicPr>
        <p:blipFill>
          <a:blip r:embed="rId8">
            <a:extLst>
              <a:ext uri="{28A0092B-C50C-407E-A947-70E740481C1C}">
                <a14:useLocalDpi xmlns:a14="http://schemas.microsoft.com/office/drawing/2010/main" val="0"/>
              </a:ext>
            </a:extLst>
          </a:blip>
          <a:srcRect/>
          <a:stretch>
            <a:fillRect/>
          </a:stretch>
        </p:blipFill>
        <p:spPr bwMode="auto">
          <a:xfrm>
            <a:off x="358221" y="2176722"/>
            <a:ext cx="5715866" cy="4325934"/>
          </a:xfrm>
          <a:prstGeom prst="rect">
            <a:avLst/>
          </a:prstGeom>
          <a:noFill/>
          <a:ln>
            <a:noFill/>
          </a:ln>
        </p:spPr>
      </p:pic>
    </p:spTree>
    <p:extLst>
      <p:ext uri="{BB962C8B-B14F-4D97-AF65-F5344CB8AC3E}">
        <p14:creationId xmlns:p14="http://schemas.microsoft.com/office/powerpoint/2010/main" val="824970502"/>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222907" y="950386"/>
            <a:ext cx="1651869" cy="1651869"/>
            <a:chOff x="1457739" y="1828800"/>
            <a:chExt cx="1987826" cy="1987826"/>
          </a:xfrm>
        </p:grpSpPr>
        <p:sp>
          <p:nvSpPr>
            <p:cNvPr id="7" name="椭圆 6"/>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03</a:t>
              </a:r>
              <a:endParaRPr lang="zh-CN" altLang="en-US" sz="6000" b="1" dirty="0">
                <a:latin typeface="+mn-ea"/>
              </a:endParaRPr>
            </a:p>
          </p:txBody>
        </p:sp>
        <p:sp>
          <p:nvSpPr>
            <p:cNvPr id="8" name="椭圆 7"/>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1988233" y="1476822"/>
            <a:ext cx="9265878" cy="721965"/>
          </a:xfrm>
        </p:spPr>
        <p:txBody>
          <a:bodyPr>
            <a:normAutofit/>
          </a:bodyPr>
          <a:lstStyle/>
          <a:p>
            <a:pPr marL="0" indent="0">
              <a:lnSpc>
                <a:spcPct val="100000"/>
              </a:lnSpc>
              <a:buNone/>
            </a:pPr>
            <a:r>
              <a:rPr lang="zh-CN" altLang="en-US" dirty="0" smtClean="0">
                <a:solidFill>
                  <a:prstClr val="black"/>
                </a:solidFill>
                <a:latin typeface="宋体" panose="02010600030101010101" pitchFamily="2" charset="-122"/>
                <a:ea typeface="宋体" panose="02010600030101010101" pitchFamily="2" charset="-122"/>
              </a:rPr>
              <a:t>数据库特性与</a:t>
            </a:r>
            <a:r>
              <a:rPr lang="en-US" altLang="zh-CN" dirty="0" smtClean="0">
                <a:solidFill>
                  <a:prstClr val="black"/>
                </a:solidFill>
                <a:latin typeface="宋体" panose="02010600030101010101" pitchFamily="2" charset="-122"/>
                <a:ea typeface="宋体" panose="02010600030101010101" pitchFamily="2" charset="-122"/>
              </a:rPr>
              <a:t>baseline</a:t>
            </a:r>
            <a:r>
              <a:rPr lang="zh-CN" altLang="en-US" dirty="0" smtClean="0">
                <a:solidFill>
                  <a:prstClr val="black"/>
                </a:solidFill>
                <a:latin typeface="宋体" panose="02010600030101010101" pitchFamily="2" charset="-122"/>
                <a:ea typeface="宋体" panose="02010600030101010101" pitchFamily="2" charset="-122"/>
              </a:rPr>
              <a:t>结果</a:t>
            </a: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2.1 </a:t>
            </a:r>
            <a:r>
              <a:rPr lang="zh-CN" altLang="en-US" sz="3600" dirty="0" smtClean="0">
                <a:solidFill>
                  <a:schemeClr val="bg1"/>
                </a:solidFill>
                <a:latin typeface="宋体" panose="02010600030101010101" pitchFamily="2" charset="-122"/>
                <a:ea typeface="宋体" panose="02010600030101010101" pitchFamily="2" charset="-122"/>
                <a:cs typeface="+mn-cs"/>
              </a:rPr>
              <a:t>鱼类</a:t>
            </a:r>
            <a:r>
              <a:rPr lang="zh-CN" altLang="en-US" sz="3600" dirty="0">
                <a:solidFill>
                  <a:schemeClr val="bg1"/>
                </a:solidFill>
                <a:latin typeface="宋体" panose="02010600030101010101" pitchFamily="2" charset="-122"/>
                <a:ea typeface="宋体" panose="02010600030101010101" pitchFamily="2" charset="-122"/>
                <a:cs typeface="+mn-cs"/>
              </a:rPr>
              <a:t>摄食行为数据构建</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12</a:t>
            </a:fld>
            <a:endParaRPr lang="zh-CN" altLang="en-US"/>
          </a:p>
        </p:txBody>
      </p:sp>
      <p:grpSp>
        <p:nvGrpSpPr>
          <p:cNvPr id="23" name="组合 22"/>
          <p:cNvGrpSpPr/>
          <p:nvPr/>
        </p:nvGrpSpPr>
        <p:grpSpPr>
          <a:xfrm>
            <a:off x="394319" y="2160246"/>
            <a:ext cx="6908856" cy="4561229"/>
            <a:chOff x="1874776" y="2160246"/>
            <a:chExt cx="6908856" cy="4561229"/>
          </a:xfrm>
        </p:grpSpPr>
        <p:pic>
          <p:nvPicPr>
            <p:cNvPr id="18" name="图片 17"/>
            <p:cNvPicPr/>
            <p:nvPr/>
          </p:nvPicPr>
          <p:blipFill>
            <a:blip r:embed="rId4" cstate="print">
              <a:extLst>
                <a:ext uri="{28A0092B-C50C-407E-A947-70E740481C1C}">
                  <a14:useLocalDpi xmlns:a14="http://schemas.microsoft.com/office/drawing/2010/main" val="0"/>
                </a:ext>
              </a:extLst>
            </a:blip>
            <a:stretch>
              <a:fillRect/>
            </a:stretch>
          </p:blipFill>
          <p:spPr>
            <a:xfrm>
              <a:off x="1874776" y="4288799"/>
              <a:ext cx="3600000" cy="2160000"/>
            </a:xfrm>
            <a:prstGeom prst="rect">
              <a:avLst/>
            </a:prstGeom>
          </p:spPr>
        </p:pic>
        <p:pic>
          <p:nvPicPr>
            <p:cNvPr id="19" name="图片 18"/>
            <p:cNvPicPr/>
            <p:nvPr/>
          </p:nvPicPr>
          <p:blipFill>
            <a:blip r:embed="rId4" cstate="print">
              <a:extLst>
                <a:ext uri="{28A0092B-C50C-407E-A947-70E740481C1C}">
                  <a14:useLocalDpi xmlns:a14="http://schemas.microsoft.com/office/drawing/2010/main" val="0"/>
                </a:ext>
              </a:extLst>
            </a:blip>
            <a:stretch>
              <a:fillRect/>
            </a:stretch>
          </p:blipFill>
          <p:spPr>
            <a:xfrm>
              <a:off x="5183632" y="4292269"/>
              <a:ext cx="3600000" cy="2160000"/>
            </a:xfrm>
            <a:prstGeom prst="rect">
              <a:avLst/>
            </a:prstGeom>
          </p:spPr>
        </p:pic>
        <p:pic>
          <p:nvPicPr>
            <p:cNvPr id="16" name="图片 15"/>
            <p:cNvPicPr/>
            <p:nvPr/>
          </p:nvPicPr>
          <p:blipFill>
            <a:blip r:embed="rId5" cstate="print">
              <a:extLst>
                <a:ext uri="{28A0092B-C50C-407E-A947-70E740481C1C}">
                  <a14:useLocalDpi xmlns:a14="http://schemas.microsoft.com/office/drawing/2010/main" val="0"/>
                </a:ext>
              </a:extLst>
            </a:blip>
            <a:stretch>
              <a:fillRect/>
            </a:stretch>
          </p:blipFill>
          <p:spPr>
            <a:xfrm>
              <a:off x="1874776" y="2160246"/>
              <a:ext cx="3600000" cy="2160000"/>
            </a:xfrm>
            <a:prstGeom prst="rect">
              <a:avLst/>
            </a:prstGeom>
          </p:spPr>
        </p:pic>
        <p:pic>
          <p:nvPicPr>
            <p:cNvPr id="17" name="图片 16"/>
            <p:cNvPicPr/>
            <p:nvPr/>
          </p:nvPicPr>
          <p:blipFill>
            <a:blip r:embed="rId6" cstate="print">
              <a:extLst>
                <a:ext uri="{28A0092B-C50C-407E-A947-70E740481C1C}">
                  <a14:useLocalDpi xmlns:a14="http://schemas.microsoft.com/office/drawing/2010/main" val="0"/>
                </a:ext>
              </a:extLst>
            </a:blip>
            <a:stretch>
              <a:fillRect/>
            </a:stretch>
          </p:blipFill>
          <p:spPr>
            <a:xfrm>
              <a:off x="5183632" y="2161981"/>
              <a:ext cx="3600000" cy="2160000"/>
            </a:xfrm>
            <a:prstGeom prst="rect">
              <a:avLst/>
            </a:prstGeom>
          </p:spPr>
        </p:pic>
        <p:sp>
          <p:nvSpPr>
            <p:cNvPr id="14" name="文本框 13"/>
            <p:cNvSpPr txBox="1"/>
            <p:nvPr/>
          </p:nvSpPr>
          <p:spPr>
            <a:xfrm>
              <a:off x="2639726" y="4217754"/>
              <a:ext cx="2070100" cy="338554"/>
            </a:xfrm>
            <a:prstGeom prst="rect">
              <a:avLst/>
            </a:prstGeom>
            <a:noFill/>
          </p:spPr>
          <p:txBody>
            <a:bodyPr wrap="square" rtlCol="0">
              <a:spAutoFit/>
            </a:bodyPr>
            <a:lstStyle/>
            <a:p>
              <a:pPr algn="ctr"/>
              <a:r>
                <a:rPr lang="en-US" altLang="zh-CN" sz="1600" dirty="0" smtClean="0"/>
                <a:t>(a) </a:t>
              </a:r>
              <a:r>
                <a:rPr lang="zh-CN" altLang="en-US" sz="1600" dirty="0" smtClean="0"/>
                <a:t>样本灰度平均值</a:t>
              </a:r>
              <a:endParaRPr lang="zh-CN" altLang="en-US" sz="1600" dirty="0"/>
            </a:p>
          </p:txBody>
        </p:sp>
        <p:sp>
          <p:nvSpPr>
            <p:cNvPr id="20" name="文本框 19"/>
            <p:cNvSpPr txBox="1"/>
            <p:nvPr/>
          </p:nvSpPr>
          <p:spPr>
            <a:xfrm>
              <a:off x="2726242" y="6382921"/>
              <a:ext cx="2070100" cy="338554"/>
            </a:xfrm>
            <a:prstGeom prst="rect">
              <a:avLst/>
            </a:prstGeom>
            <a:noFill/>
          </p:spPr>
          <p:txBody>
            <a:bodyPr wrap="square" rtlCol="0">
              <a:spAutoFit/>
            </a:bodyPr>
            <a:lstStyle/>
            <a:p>
              <a:pPr algn="ctr"/>
              <a:r>
                <a:rPr lang="en-US" altLang="zh-CN" sz="1600" dirty="0" smtClean="0"/>
                <a:t>(c) </a:t>
              </a:r>
              <a:r>
                <a:rPr lang="zh-CN" altLang="en-US" sz="1600" dirty="0" smtClean="0"/>
                <a:t>样本信噪比</a:t>
              </a:r>
              <a:endParaRPr lang="zh-CN" altLang="en-US" sz="1600" dirty="0"/>
            </a:p>
          </p:txBody>
        </p:sp>
        <p:sp>
          <p:nvSpPr>
            <p:cNvPr id="21" name="文本框 20"/>
            <p:cNvSpPr txBox="1"/>
            <p:nvPr/>
          </p:nvSpPr>
          <p:spPr>
            <a:xfrm>
              <a:off x="5948582" y="6382921"/>
              <a:ext cx="2070100" cy="338554"/>
            </a:xfrm>
            <a:prstGeom prst="rect">
              <a:avLst/>
            </a:prstGeom>
            <a:noFill/>
          </p:spPr>
          <p:txBody>
            <a:bodyPr wrap="square" rtlCol="0">
              <a:spAutoFit/>
            </a:bodyPr>
            <a:lstStyle/>
            <a:p>
              <a:pPr algn="ctr"/>
              <a:r>
                <a:rPr lang="en-US" altLang="zh-CN" sz="1600" dirty="0" smtClean="0"/>
                <a:t>(</a:t>
              </a:r>
              <a:r>
                <a:rPr lang="en-US" altLang="zh-CN" sz="1600" dirty="0"/>
                <a:t>d</a:t>
              </a:r>
              <a:r>
                <a:rPr lang="en-US" altLang="zh-CN" sz="1600" dirty="0" smtClean="0"/>
                <a:t>) </a:t>
              </a:r>
              <a:r>
                <a:rPr lang="zh-CN" altLang="en-US" sz="1600" dirty="0"/>
                <a:t>单帧</a:t>
              </a:r>
              <a:r>
                <a:rPr lang="zh-CN" altLang="en-US" sz="1600" dirty="0" smtClean="0"/>
                <a:t>图像熵</a:t>
              </a:r>
              <a:endParaRPr lang="zh-CN" altLang="en-US" sz="1600" dirty="0"/>
            </a:p>
          </p:txBody>
        </p:sp>
        <p:sp>
          <p:nvSpPr>
            <p:cNvPr id="22" name="文本框 21"/>
            <p:cNvSpPr txBox="1"/>
            <p:nvPr/>
          </p:nvSpPr>
          <p:spPr>
            <a:xfrm>
              <a:off x="6031529" y="4217754"/>
              <a:ext cx="2070100" cy="338554"/>
            </a:xfrm>
            <a:prstGeom prst="rect">
              <a:avLst/>
            </a:prstGeom>
            <a:noFill/>
          </p:spPr>
          <p:txBody>
            <a:bodyPr wrap="square" rtlCol="0">
              <a:spAutoFit/>
            </a:bodyPr>
            <a:lstStyle/>
            <a:p>
              <a:pPr algn="ctr"/>
              <a:r>
                <a:rPr lang="en-US" altLang="zh-CN" sz="1600" dirty="0" smtClean="0"/>
                <a:t>(b) </a:t>
              </a:r>
              <a:r>
                <a:rPr lang="zh-CN" altLang="en-US" sz="1600" dirty="0" smtClean="0"/>
                <a:t>单帧灰度平均值</a:t>
              </a:r>
              <a:endParaRPr lang="zh-CN" altLang="en-US" sz="1600" dirty="0"/>
            </a:p>
          </p:txBody>
        </p:sp>
      </p:grpSp>
      <p:graphicFrame>
        <p:nvGraphicFramePr>
          <p:cNvPr id="24" name="图表 23"/>
          <p:cNvGraphicFramePr/>
          <p:nvPr>
            <p:extLst>
              <p:ext uri="{D42A27DB-BD31-4B8C-83A1-F6EECF244321}">
                <p14:modId xmlns:p14="http://schemas.microsoft.com/office/powerpoint/2010/main" val="1299302177"/>
              </p:ext>
            </p:extLst>
          </p:nvPr>
        </p:nvGraphicFramePr>
        <p:xfrm>
          <a:off x="7446985" y="1427471"/>
          <a:ext cx="3663315" cy="2217420"/>
        </p:xfrm>
        <a:graphic>
          <a:graphicData uri="http://schemas.openxmlformats.org/drawingml/2006/chart">
            <c:chart xmlns:c="http://schemas.openxmlformats.org/drawingml/2006/chart" xmlns:r="http://schemas.openxmlformats.org/officeDocument/2006/relationships" r:id="rId7"/>
          </a:graphicData>
        </a:graphic>
      </p:graphicFrame>
      <p:sp>
        <p:nvSpPr>
          <p:cNvPr id="27" name="文本框 26"/>
          <p:cNvSpPr txBox="1"/>
          <p:nvPr/>
        </p:nvSpPr>
        <p:spPr>
          <a:xfrm>
            <a:off x="7177925" y="4195249"/>
            <a:ext cx="4604534" cy="2585323"/>
          </a:xfrm>
          <a:prstGeom prst="rect">
            <a:avLst/>
          </a:prstGeom>
          <a:noFill/>
        </p:spPr>
        <p:txBody>
          <a:bodyPr wrap="square" rtlCol="0">
            <a:spAutoFit/>
          </a:bodyPr>
          <a:lstStyle/>
          <a:p>
            <a:r>
              <a:rPr lang="zh-CN" altLang="en-US" b="1" dirty="0" smtClean="0"/>
              <a:t>结论：</a:t>
            </a:r>
            <a:endParaRPr lang="en-US" altLang="zh-CN" b="1" dirty="0" smtClean="0"/>
          </a:p>
          <a:p>
            <a:pPr marL="285750" indent="-285750">
              <a:buFont typeface="Arial" panose="020B0604020202020204" pitchFamily="34" charset="0"/>
              <a:buChar char="•"/>
            </a:pPr>
            <a:r>
              <a:rPr lang="zh-CN" altLang="en-US" dirty="0" smtClean="0"/>
              <a:t>数据集下两种类别的视频平均灰度接近且偏低。</a:t>
            </a:r>
            <a:endParaRPr lang="en-US" altLang="zh-CN" dirty="0" smtClean="0"/>
          </a:p>
          <a:p>
            <a:pPr marL="285750" indent="-285750">
              <a:buFont typeface="Arial" panose="020B0604020202020204" pitchFamily="34" charset="0"/>
              <a:buChar char="•"/>
            </a:pPr>
            <a:r>
              <a:rPr lang="zh-CN" altLang="en-US" dirty="0" smtClean="0"/>
              <a:t>单个样本内视频帧间灰度变化不大，但是信噪比和图像熵变化较大，但是两种类别视频的个性指标都不存在明显差异。</a:t>
            </a:r>
            <a:endParaRPr lang="en-US" altLang="zh-CN" dirty="0" smtClean="0"/>
          </a:p>
          <a:p>
            <a:pPr marL="285750" indent="-285750">
              <a:buFont typeface="Arial" panose="020B0604020202020204" pitchFamily="34" charset="0"/>
              <a:buChar char="•"/>
            </a:pPr>
            <a:endParaRPr lang="en-US" altLang="zh-CN" dirty="0" smtClean="0"/>
          </a:p>
          <a:p>
            <a:pPr marL="285750" indent="-285750">
              <a:buFont typeface="Arial" panose="020B0604020202020204" pitchFamily="34" charset="0"/>
              <a:buChar char="•"/>
            </a:pPr>
            <a:endParaRPr lang="en-US" altLang="zh-CN" dirty="0" smtClean="0"/>
          </a:p>
          <a:p>
            <a:pPr marL="285750" indent="-285750">
              <a:buFont typeface="Arial" panose="020B0604020202020204" pitchFamily="34" charset="0"/>
              <a:buChar char="•"/>
            </a:pPr>
            <a:endParaRPr lang="zh-CN" altLang="en-US" dirty="0"/>
          </a:p>
        </p:txBody>
      </p:sp>
      <p:sp>
        <p:nvSpPr>
          <p:cNvPr id="28" name="文本框 27"/>
          <p:cNvSpPr txBox="1"/>
          <p:nvPr/>
        </p:nvSpPr>
        <p:spPr>
          <a:xfrm>
            <a:off x="7448962" y="3750793"/>
            <a:ext cx="3382351" cy="338554"/>
          </a:xfrm>
          <a:prstGeom prst="rect">
            <a:avLst/>
          </a:prstGeom>
          <a:noFill/>
        </p:spPr>
        <p:txBody>
          <a:bodyPr wrap="square" rtlCol="0">
            <a:spAutoFit/>
          </a:bodyPr>
          <a:lstStyle/>
          <a:p>
            <a:pPr algn="ctr"/>
            <a:r>
              <a:rPr lang="en-US" altLang="zh-CN" sz="1600" dirty="0" smtClean="0"/>
              <a:t>(e) </a:t>
            </a:r>
            <a:r>
              <a:rPr lang="zh-CN" altLang="en-US" sz="1600" dirty="0" smtClean="0"/>
              <a:t>现阶段算法在该数据集下的表现</a:t>
            </a:r>
            <a:endParaRPr lang="zh-CN" altLang="en-US" sz="1600" dirty="0"/>
          </a:p>
        </p:txBody>
      </p:sp>
    </p:spTree>
    <p:extLst>
      <p:ext uri="{BB962C8B-B14F-4D97-AF65-F5344CB8AC3E}">
        <p14:creationId xmlns:p14="http://schemas.microsoft.com/office/powerpoint/2010/main" val="3401197532"/>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91093" y="2951"/>
            <a:ext cx="1729838" cy="4009491"/>
          </a:xfrm>
          <a:prstGeom prst="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grpSp>
        <p:nvGrpSpPr>
          <p:cNvPr id="2" name="组合 1"/>
          <p:cNvGrpSpPr/>
          <p:nvPr/>
        </p:nvGrpSpPr>
        <p:grpSpPr>
          <a:xfrm>
            <a:off x="82447" y="2879683"/>
            <a:ext cx="3357349" cy="1839296"/>
            <a:chOff x="0" y="3010281"/>
            <a:chExt cx="6441740" cy="3704871"/>
          </a:xfrm>
        </p:grpSpPr>
        <p:sp>
          <p:nvSpPr>
            <p:cNvPr id="3"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4"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5"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w="38100">
              <a:solidFill>
                <a:schemeClr val="bg1"/>
              </a:solid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6"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7"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8"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9"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0"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1"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grpSp>
      <p:sp>
        <p:nvSpPr>
          <p:cNvPr id="13" name="文本框 12"/>
          <p:cNvSpPr txBox="1"/>
          <p:nvPr/>
        </p:nvSpPr>
        <p:spPr>
          <a:xfrm>
            <a:off x="3552126" y="1800000"/>
            <a:ext cx="1009934" cy="1862048"/>
          </a:xfrm>
          <a:prstGeom prst="rect">
            <a:avLst/>
          </a:prstGeom>
          <a:noFill/>
        </p:spPr>
        <p:txBody>
          <a:bodyPr wrap="square" rtlCol="0">
            <a:spAutoFit/>
          </a:bodyPr>
          <a:lstStyle/>
          <a:p>
            <a:r>
              <a:rPr lang="en-US" altLang="zh-CN" sz="11500" dirty="0">
                <a:solidFill>
                  <a:srgbClr val="22385C"/>
                </a:solidFill>
                <a:latin typeface="宋体" panose="02010600030101010101" pitchFamily="2" charset="-122"/>
                <a:ea typeface="宋体" panose="02010600030101010101" pitchFamily="2" charset="-122"/>
              </a:rPr>
              <a:t>2</a:t>
            </a:r>
            <a:endParaRPr lang="zh-CN" altLang="en-US" sz="11500" dirty="0">
              <a:solidFill>
                <a:srgbClr val="22385C"/>
              </a:solidFill>
              <a:latin typeface="宋体" panose="02010600030101010101" pitchFamily="2" charset="-122"/>
              <a:ea typeface="宋体" panose="02010600030101010101" pitchFamily="2" charset="-122"/>
            </a:endParaRPr>
          </a:p>
        </p:txBody>
      </p:sp>
      <p:sp>
        <p:nvSpPr>
          <p:cNvPr id="14" name="文本框 13"/>
          <p:cNvSpPr txBox="1"/>
          <p:nvPr/>
        </p:nvSpPr>
        <p:spPr>
          <a:xfrm>
            <a:off x="4262088" y="1800000"/>
            <a:ext cx="7920000" cy="2215991"/>
          </a:xfrm>
          <a:prstGeom prst="rect">
            <a:avLst/>
          </a:prstGeom>
          <a:noFill/>
        </p:spPr>
        <p:txBody>
          <a:bodyPr wrap="square" rtlCol="0">
            <a:spAutoFit/>
          </a:bodyPr>
          <a:lstStyle/>
          <a:p>
            <a:r>
              <a:rPr lang="zh-CN" altLang="en-US" sz="6600" dirty="0">
                <a:solidFill>
                  <a:srgbClr val="22385C"/>
                </a:solidFill>
                <a:latin typeface="宋体" panose="02010600030101010101" pitchFamily="2" charset="-122"/>
                <a:ea typeface="宋体" panose="02010600030101010101" pitchFamily="2" charset="-122"/>
              </a:rPr>
              <a:t>主要研究工作</a:t>
            </a:r>
            <a:endParaRPr lang="en-US" altLang="zh-CN" sz="6600" dirty="0">
              <a:solidFill>
                <a:srgbClr val="22385C"/>
              </a:solidFill>
              <a:latin typeface="宋体" panose="02010600030101010101" pitchFamily="2" charset="-122"/>
              <a:ea typeface="宋体" panose="02010600030101010101" pitchFamily="2" charset="-122"/>
            </a:endParaRPr>
          </a:p>
          <a:p>
            <a:endParaRPr lang="en-US" altLang="zh-CN" sz="3600" dirty="0">
              <a:solidFill>
                <a:srgbClr val="22385C"/>
              </a:solidFill>
              <a:latin typeface="宋体" panose="02010600030101010101" pitchFamily="2" charset="-122"/>
              <a:ea typeface="宋体" panose="02010600030101010101" pitchFamily="2" charset="-122"/>
            </a:endParaRPr>
          </a:p>
          <a:p>
            <a:r>
              <a:rPr lang="en-US" altLang="zh-CN" sz="3600" dirty="0" smtClean="0">
                <a:solidFill>
                  <a:srgbClr val="22385C"/>
                </a:solidFill>
                <a:latin typeface="宋体" panose="02010600030101010101" pitchFamily="2" charset="-122"/>
                <a:ea typeface="宋体" panose="02010600030101010101" pitchFamily="2" charset="-122"/>
              </a:rPr>
              <a:t>2.2 </a:t>
            </a:r>
            <a:r>
              <a:rPr lang="zh-CN" altLang="en-US" sz="3600" dirty="0" smtClean="0">
                <a:solidFill>
                  <a:srgbClr val="22385C"/>
                </a:solidFill>
                <a:latin typeface="宋体" panose="02010600030101010101" pitchFamily="2" charset="-122"/>
                <a:ea typeface="宋体" panose="02010600030101010101" pitchFamily="2" charset="-122"/>
              </a:rPr>
              <a:t>基于</a:t>
            </a:r>
            <a:r>
              <a:rPr lang="zh-CN" altLang="en-US" sz="3600" dirty="0">
                <a:solidFill>
                  <a:srgbClr val="22385C"/>
                </a:solidFill>
                <a:latin typeface="宋体" panose="02010600030101010101" pitchFamily="2" charset="-122"/>
                <a:ea typeface="宋体" panose="02010600030101010101" pitchFamily="2" charset="-122"/>
              </a:rPr>
              <a:t>变分贝叶斯的视频特征提取</a:t>
            </a:r>
          </a:p>
        </p:txBody>
      </p:sp>
      <p:sp>
        <p:nvSpPr>
          <p:cNvPr id="15" name="内容占位符 2">
            <a:extLst>
              <a:ext uri="{FF2B5EF4-FFF2-40B4-BE49-F238E27FC236}">
                <a16:creationId xmlns:a16="http://schemas.microsoft.com/office/drawing/2014/main" id="{C258FFC6-F1D3-4357-8BFD-37253FE21689}"/>
              </a:ext>
            </a:extLst>
          </p:cNvPr>
          <p:cNvSpPr txBox="1">
            <a:spLocks/>
          </p:cNvSpPr>
          <p:nvPr/>
        </p:nvSpPr>
        <p:spPr>
          <a:xfrm>
            <a:off x="5400000" y="4485599"/>
            <a:ext cx="5760000" cy="104809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zh-CN" altLang="en-US" dirty="0">
                <a:solidFill>
                  <a:srgbClr val="22385C"/>
                </a:solidFill>
                <a:latin typeface="宋体" panose="02010600030101010101" pitchFamily="2" charset="-122"/>
                <a:ea typeface="宋体" panose="02010600030101010101" pitchFamily="2" charset="-122"/>
              </a:rPr>
              <a:t>拟解决的问题</a:t>
            </a:r>
            <a:r>
              <a:rPr lang="zh-CN" altLang="en-US" dirty="0" smtClean="0">
                <a:solidFill>
                  <a:srgbClr val="22385C"/>
                </a:solidFill>
                <a:latin typeface="宋体" panose="02010600030101010101" pitchFamily="2" charset="-122"/>
                <a:ea typeface="宋体" panose="02010600030101010101" pitchFamily="2" charset="-122"/>
              </a:rPr>
              <a:t>：视频数据冗余信息过多，无法直接进行视频分类；</a:t>
            </a:r>
            <a:endParaRPr lang="zh-CN" altLang="en-US" sz="3600" dirty="0">
              <a:solidFill>
                <a:srgbClr val="22385C"/>
              </a:solidFill>
              <a:latin typeface="宋体" panose="02010600030101010101" pitchFamily="2" charset="-122"/>
              <a:ea typeface="宋体" panose="02010600030101010101" pitchFamily="2" charset="-122"/>
            </a:endParaRPr>
          </a:p>
        </p:txBody>
      </p:sp>
      <p:sp>
        <p:nvSpPr>
          <p:cNvPr id="16" name="灯片编号占位符 15">
            <a:extLst>
              <a:ext uri="{FF2B5EF4-FFF2-40B4-BE49-F238E27FC236}">
                <a16:creationId xmlns:a16="http://schemas.microsoft.com/office/drawing/2014/main" id="{D41A4F49-28C8-4E04-932F-DE7D5D432608}"/>
              </a:ext>
            </a:extLst>
          </p:cNvPr>
          <p:cNvSpPr>
            <a:spLocks noGrp="1"/>
          </p:cNvSpPr>
          <p:nvPr>
            <p:ph type="sldNum" sz="quarter" idx="12"/>
          </p:nvPr>
        </p:nvSpPr>
        <p:spPr/>
        <p:txBody>
          <a:bodyPr/>
          <a:lstStyle/>
          <a:p>
            <a:fld id="{47D26699-14D9-4138-8651-8A86584D92A6}" type="slidenum">
              <a:rPr lang="zh-CN" altLang="en-US" smtClean="0"/>
              <a:t>13</a:t>
            </a:fld>
            <a:endParaRPr lang="zh-CN" altLang="en-US"/>
          </a:p>
        </p:txBody>
      </p:sp>
    </p:spTree>
    <p:custDataLst>
      <p:tags r:id="rId1"/>
    </p:custDataLst>
    <p:extLst>
      <p:ext uri="{BB962C8B-B14F-4D97-AF65-F5344CB8AC3E}">
        <p14:creationId xmlns:p14="http://schemas.microsoft.com/office/powerpoint/2010/main" val="1984232500"/>
      </p:ext>
    </p:extLst>
  </p:cSld>
  <p:clrMapOvr>
    <a:masterClrMapping/>
  </p:clrMapOvr>
  <mc:AlternateContent xmlns:mc="http://schemas.openxmlformats.org/markup-compatibility/2006" xmlns:p14="http://schemas.microsoft.com/office/powerpoint/2010/main">
    <mc:Choice Requires="p14">
      <p:transition spd="slow" p14:dur="2000" advTm="12191"/>
    </mc:Choice>
    <mc:Fallback xmlns="">
      <p:transition spd="slow" advTm="12191"/>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01</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2433640" y="1583316"/>
            <a:ext cx="9265878" cy="721965"/>
          </a:xfrm>
        </p:spPr>
        <p:txBody>
          <a:bodyPr>
            <a:normAutofit/>
          </a:bodyPr>
          <a:lstStyle/>
          <a:p>
            <a:pPr marL="0" indent="0">
              <a:lnSpc>
                <a:spcPct val="100000"/>
              </a:lnSpc>
              <a:buNone/>
            </a:pP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solidFill>
                  <a:schemeClr val="bg1"/>
                </a:solidFill>
                <a:latin typeface="宋体" panose="02010600030101010101" pitchFamily="2" charset="-122"/>
                <a:ea typeface="宋体" panose="02010600030101010101" pitchFamily="2" charset="-122"/>
              </a:rPr>
              <a:t>2.2 </a:t>
            </a:r>
            <a:r>
              <a:rPr lang="zh-CN" altLang="en-US" sz="3600" dirty="0">
                <a:solidFill>
                  <a:schemeClr val="bg1"/>
                </a:solidFill>
                <a:latin typeface="宋体" panose="02010600030101010101" pitchFamily="2" charset="-122"/>
                <a:ea typeface="宋体" panose="02010600030101010101" pitchFamily="2" charset="-122"/>
              </a:rPr>
              <a:t>基于变分贝叶斯的视频特征提取</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14</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zh-CN" altLang="en-US" dirty="0" smtClean="0">
                <a:solidFill>
                  <a:prstClr val="black"/>
                </a:solidFill>
                <a:latin typeface="宋体" panose="02010600030101010101" pitchFamily="2" charset="-122"/>
                <a:ea typeface="宋体" panose="02010600030101010101" pitchFamily="2" charset="-122"/>
              </a:rPr>
              <a:t>变分自动编码（</a:t>
            </a:r>
            <a:r>
              <a:rPr lang="en-US" altLang="zh-CN" dirty="0" smtClean="0">
                <a:solidFill>
                  <a:prstClr val="black"/>
                </a:solidFill>
                <a:latin typeface="宋体" panose="02010600030101010101" pitchFamily="2" charset="-122"/>
                <a:ea typeface="宋体" panose="02010600030101010101" pitchFamily="2" charset="-122"/>
              </a:rPr>
              <a:t>VAE</a:t>
            </a:r>
            <a:r>
              <a:rPr lang="zh-CN" altLang="en-US" dirty="0" smtClean="0">
                <a:solidFill>
                  <a:prstClr val="black"/>
                </a:solidFill>
                <a:latin typeface="宋体" panose="02010600030101010101" pitchFamily="2" charset="-122"/>
                <a:ea typeface="宋体" panose="02010600030101010101" pitchFamily="2" charset="-122"/>
              </a:rPr>
              <a:t>）原理</a:t>
            </a:r>
            <a:endParaRPr lang="en-US" altLang="zh-CN" dirty="0" smtClean="0">
              <a:solidFill>
                <a:prstClr val="black"/>
              </a:solidFill>
              <a:latin typeface="宋体" panose="02010600030101010101" pitchFamily="2" charset="-122"/>
              <a:ea typeface="宋体" panose="02010600030101010101" pitchFamily="2" charset="-122"/>
            </a:endParaRPr>
          </a:p>
        </p:txBody>
      </p:sp>
      <p:pic>
        <p:nvPicPr>
          <p:cNvPr id="16" name="图片 15"/>
          <p:cNvPicPr/>
          <p:nvPr/>
        </p:nvPicPr>
        <p:blipFill>
          <a:blip r:embed="rId4">
            <a:extLst>
              <a:ext uri="{28A0092B-C50C-407E-A947-70E740481C1C}">
                <a14:useLocalDpi xmlns:a14="http://schemas.microsoft.com/office/drawing/2010/main" val="0"/>
              </a:ext>
            </a:extLst>
          </a:blip>
          <a:stretch>
            <a:fillRect/>
          </a:stretch>
        </p:blipFill>
        <p:spPr>
          <a:xfrm>
            <a:off x="9313262" y="1341188"/>
            <a:ext cx="2038350" cy="1714500"/>
          </a:xfrm>
          <a:prstGeom prst="rect">
            <a:avLst/>
          </a:prstGeom>
        </p:spPr>
      </p:pic>
      <p:pic>
        <p:nvPicPr>
          <p:cNvPr id="22" name="图片 21"/>
          <p:cNvPicPr/>
          <p:nvPr/>
        </p:nvPicPr>
        <p:blipFill>
          <a:blip r:embed="rId5" cstate="print">
            <a:extLst>
              <a:ext uri="{28A0092B-C50C-407E-A947-70E740481C1C}">
                <a14:useLocalDpi xmlns:a14="http://schemas.microsoft.com/office/drawing/2010/main" val="0"/>
              </a:ext>
            </a:extLst>
          </a:blip>
          <a:stretch>
            <a:fillRect/>
          </a:stretch>
        </p:blipFill>
        <p:spPr>
          <a:xfrm>
            <a:off x="6510577" y="3182678"/>
            <a:ext cx="5188941" cy="2918344"/>
          </a:xfrm>
          <a:prstGeom prst="rect">
            <a:avLst/>
          </a:prstGeom>
        </p:spPr>
      </p:pic>
      <mc:AlternateContent xmlns:mc="http://schemas.openxmlformats.org/markup-compatibility/2006" xmlns:a14="http://schemas.microsoft.com/office/drawing/2010/main">
        <mc:Choice Requires="a14">
          <p:sp>
            <p:nvSpPr>
              <p:cNvPr id="6" name="矩形 5"/>
              <p:cNvSpPr/>
              <p:nvPr/>
            </p:nvSpPr>
            <p:spPr>
              <a:xfrm>
                <a:off x="288982" y="3558216"/>
                <a:ext cx="6533071" cy="99264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2000" i="1">
                          <a:latin typeface="Cambria Math" panose="02040503050406030204" pitchFamily="18" charset="0"/>
                        </a:rPr>
                        <m:t>𝑙𝑜𝑠𝑠</m:t>
                      </m:r>
                      <m:r>
                        <a:rPr lang="zh-CN" altLang="en-US" sz="2000" i="0">
                          <a:latin typeface="Cambria Math" panose="02040503050406030204" pitchFamily="18" charset="0"/>
                        </a:rPr>
                        <m:t>= </m:t>
                      </m:r>
                      <m:f>
                        <m:fPr>
                          <m:ctrlPr>
                            <a:rPr lang="zh-CN" altLang="en-US" sz="2000" i="1">
                              <a:latin typeface="Cambria Math" panose="02040503050406030204" pitchFamily="18" charset="0"/>
                            </a:rPr>
                          </m:ctrlPr>
                        </m:fPr>
                        <m:num>
                          <m:r>
                            <a:rPr lang="zh-CN" altLang="en-US" sz="2000" i="0">
                              <a:latin typeface="Cambria Math" panose="02040503050406030204" pitchFamily="18" charset="0"/>
                            </a:rPr>
                            <m:t>1</m:t>
                          </m:r>
                        </m:num>
                        <m:den>
                          <m:r>
                            <a:rPr lang="zh-CN" altLang="en-US" sz="2000" i="0">
                              <a:latin typeface="Cambria Math" panose="02040503050406030204" pitchFamily="18" charset="0"/>
                            </a:rPr>
                            <m:t>2</m:t>
                          </m:r>
                        </m:den>
                      </m:f>
                      <m:nary>
                        <m:naryPr>
                          <m:chr m:val="∑"/>
                          <m:limLoc m:val="undOvr"/>
                          <m:ctrlPr>
                            <a:rPr lang="zh-CN" altLang="en-US" sz="2000" i="1">
                              <a:latin typeface="Cambria Math" panose="02040503050406030204" pitchFamily="18" charset="0"/>
                            </a:rPr>
                          </m:ctrlPr>
                        </m:naryPr>
                        <m:sub>
                          <m:r>
                            <a:rPr lang="zh-CN" altLang="en-US" sz="2000" i="1">
                              <a:latin typeface="Cambria Math" panose="02040503050406030204" pitchFamily="18" charset="0"/>
                            </a:rPr>
                            <m:t>𝑗</m:t>
                          </m:r>
                          <m:r>
                            <a:rPr lang="zh-CN" altLang="en-US" sz="2000" i="0">
                              <a:latin typeface="Cambria Math" panose="02040503050406030204" pitchFamily="18" charset="0"/>
                            </a:rPr>
                            <m:t>=1</m:t>
                          </m:r>
                        </m:sub>
                        <m:sup>
                          <m:r>
                            <a:rPr lang="zh-CN" altLang="en-US" sz="2000" i="1">
                              <a:latin typeface="Cambria Math" panose="02040503050406030204" pitchFamily="18" charset="0"/>
                            </a:rPr>
                            <m:t>𝐽</m:t>
                          </m:r>
                        </m:sup>
                        <m:e>
                          <m:d>
                            <m:dPr>
                              <m:begChr m:val="{"/>
                              <m:endChr m:val="}"/>
                              <m:ctrlPr>
                                <a:rPr lang="zh-CN" altLang="en-US" sz="2000" i="1">
                                  <a:latin typeface="Cambria Math" panose="02040503050406030204" pitchFamily="18" charset="0"/>
                                </a:rPr>
                              </m:ctrlPr>
                            </m:dPr>
                            <m:e>
                              <m:func>
                                <m:funcPr>
                                  <m:ctrlPr>
                                    <a:rPr lang="zh-CN" altLang="en-US" sz="2000" i="1">
                                      <a:latin typeface="Cambria Math" panose="02040503050406030204" pitchFamily="18" charset="0"/>
                                    </a:rPr>
                                  </m:ctrlPr>
                                </m:funcPr>
                                <m:fName>
                                  <m:r>
                                    <a:rPr lang="zh-CN" altLang="en-US" sz="2000" i="0">
                                      <a:latin typeface="Cambria Math" panose="02040503050406030204" pitchFamily="18" charset="0"/>
                                    </a:rPr>
                                    <m:t>1+</m:t>
                                  </m:r>
                                  <m:r>
                                    <m:rPr>
                                      <m:sty m:val="p"/>
                                    </m:rPr>
                                    <a:rPr lang="zh-CN" altLang="en-US" sz="2000" i="0">
                                      <a:latin typeface="Cambria Math" panose="02040503050406030204" pitchFamily="18" charset="0"/>
                                    </a:rPr>
                                    <m:t>log</m:t>
                                  </m:r>
                                </m:fName>
                                <m:e>
                                  <m:d>
                                    <m:dPr>
                                      <m:begChr m:val="["/>
                                      <m:endChr m:val="]"/>
                                      <m:ctrlPr>
                                        <a:rPr lang="zh-CN" altLang="en-US" sz="2000" i="1">
                                          <a:latin typeface="Cambria Math" panose="02040503050406030204" pitchFamily="18" charset="0"/>
                                        </a:rPr>
                                      </m:ctrlPr>
                                    </m:dPr>
                                    <m:e>
                                      <m:sSup>
                                        <m:sSupPr>
                                          <m:ctrlPr>
                                            <a:rPr lang="zh-CN" altLang="en-US" sz="2000" i="1">
                                              <a:latin typeface="Cambria Math" panose="02040503050406030204" pitchFamily="18" charset="0"/>
                                            </a:rPr>
                                          </m:ctrlPr>
                                        </m:sSupPr>
                                        <m:e>
                                          <m:d>
                                            <m:dPr>
                                              <m:ctrlPr>
                                                <a:rPr lang="zh-CN" altLang="en-US" sz="2000" i="1">
                                                  <a:latin typeface="Cambria Math" panose="02040503050406030204" pitchFamily="18" charset="0"/>
                                                </a:rPr>
                                              </m:ctrlPr>
                                            </m:dPr>
                                            <m:e>
                                              <m:sSub>
                                                <m:sSubPr>
                                                  <m:ctrlPr>
                                                    <a:rPr lang="zh-CN" altLang="en-US" sz="2000" i="1">
                                                      <a:latin typeface="Cambria Math" panose="02040503050406030204" pitchFamily="18" charset="0"/>
                                                    </a:rPr>
                                                  </m:ctrlPr>
                                                </m:sSubPr>
                                                <m:e>
                                                  <m:r>
                                                    <a:rPr lang="zh-CN" altLang="en-US" sz="2000" i="1">
                                                      <a:latin typeface="Cambria Math" panose="02040503050406030204" pitchFamily="18" charset="0"/>
                                                    </a:rPr>
                                                    <m:t>𝜎</m:t>
                                                  </m:r>
                                                </m:e>
                                                <m:sub>
                                                  <m:r>
                                                    <a:rPr lang="zh-CN" altLang="en-US" sz="2000" i="1">
                                                      <a:latin typeface="Cambria Math" panose="02040503050406030204" pitchFamily="18" charset="0"/>
                                                    </a:rPr>
                                                    <m:t>𝑗</m:t>
                                                  </m:r>
                                                </m:sub>
                                              </m:sSub>
                                            </m:e>
                                          </m:d>
                                        </m:e>
                                        <m:sup>
                                          <m:r>
                                            <a:rPr lang="zh-CN" altLang="en-US" sz="2000" i="0">
                                              <a:latin typeface="Cambria Math" panose="02040503050406030204" pitchFamily="18" charset="0"/>
                                            </a:rPr>
                                            <m:t>2</m:t>
                                          </m:r>
                                        </m:sup>
                                      </m:sSup>
                                    </m:e>
                                  </m:d>
                                </m:e>
                              </m:func>
                              <m:r>
                                <a:rPr lang="zh-CN" altLang="en-US" sz="2000" i="0">
                                  <a:latin typeface="Cambria Math" panose="02040503050406030204" pitchFamily="18" charset="0"/>
                                </a:rPr>
                                <m:t>−</m:t>
                              </m:r>
                              <m:sSup>
                                <m:sSupPr>
                                  <m:ctrlPr>
                                    <a:rPr lang="zh-CN" altLang="en-US" sz="2000" i="1">
                                      <a:latin typeface="Cambria Math" panose="02040503050406030204" pitchFamily="18" charset="0"/>
                                    </a:rPr>
                                  </m:ctrlPr>
                                </m:sSupPr>
                                <m:e>
                                  <m:d>
                                    <m:dPr>
                                      <m:ctrlPr>
                                        <a:rPr lang="zh-CN" altLang="en-US" sz="2000" i="1">
                                          <a:latin typeface="Cambria Math" panose="02040503050406030204" pitchFamily="18" charset="0"/>
                                        </a:rPr>
                                      </m:ctrlPr>
                                    </m:dPr>
                                    <m:e>
                                      <m:sSub>
                                        <m:sSubPr>
                                          <m:ctrlPr>
                                            <a:rPr lang="zh-CN" altLang="en-US" sz="2000" i="1">
                                              <a:latin typeface="Cambria Math" panose="02040503050406030204" pitchFamily="18" charset="0"/>
                                            </a:rPr>
                                          </m:ctrlPr>
                                        </m:sSubPr>
                                        <m:e>
                                          <m:r>
                                            <a:rPr lang="zh-CN" altLang="en-US" sz="2000" i="1">
                                              <a:latin typeface="Cambria Math" panose="02040503050406030204" pitchFamily="18" charset="0"/>
                                            </a:rPr>
                                            <m:t>𝜇</m:t>
                                          </m:r>
                                        </m:e>
                                        <m:sub>
                                          <m:r>
                                            <a:rPr lang="zh-CN" altLang="en-US" sz="2000" i="1">
                                              <a:latin typeface="Cambria Math" panose="02040503050406030204" pitchFamily="18" charset="0"/>
                                            </a:rPr>
                                            <m:t>𝑗</m:t>
                                          </m:r>
                                        </m:sub>
                                      </m:sSub>
                                    </m:e>
                                  </m:d>
                                </m:e>
                                <m:sup>
                                  <m:r>
                                    <a:rPr lang="zh-CN" altLang="en-US" sz="2000" i="0">
                                      <a:latin typeface="Cambria Math" panose="02040503050406030204" pitchFamily="18" charset="0"/>
                                    </a:rPr>
                                    <m:t>2</m:t>
                                  </m:r>
                                </m:sup>
                              </m:sSup>
                              <m:r>
                                <a:rPr lang="zh-CN" altLang="en-US" sz="2000" i="0">
                                  <a:latin typeface="Cambria Math" panose="02040503050406030204" pitchFamily="18" charset="0"/>
                                </a:rPr>
                                <m:t>−</m:t>
                              </m:r>
                              <m:sSup>
                                <m:sSupPr>
                                  <m:ctrlPr>
                                    <a:rPr lang="zh-CN" altLang="en-US" sz="2000" i="1">
                                      <a:latin typeface="Cambria Math" panose="02040503050406030204" pitchFamily="18" charset="0"/>
                                    </a:rPr>
                                  </m:ctrlPr>
                                </m:sSupPr>
                                <m:e>
                                  <m:d>
                                    <m:dPr>
                                      <m:ctrlPr>
                                        <a:rPr lang="zh-CN" altLang="en-US" sz="2000" i="1">
                                          <a:latin typeface="Cambria Math" panose="02040503050406030204" pitchFamily="18" charset="0"/>
                                        </a:rPr>
                                      </m:ctrlPr>
                                    </m:dPr>
                                    <m:e>
                                      <m:sSub>
                                        <m:sSubPr>
                                          <m:ctrlPr>
                                            <a:rPr lang="zh-CN" altLang="en-US" sz="2000" i="1">
                                              <a:latin typeface="Cambria Math" panose="02040503050406030204" pitchFamily="18" charset="0"/>
                                            </a:rPr>
                                          </m:ctrlPr>
                                        </m:sSubPr>
                                        <m:e>
                                          <m:r>
                                            <a:rPr lang="zh-CN" altLang="en-US" sz="2000" i="1">
                                              <a:latin typeface="Cambria Math" panose="02040503050406030204" pitchFamily="18" charset="0"/>
                                            </a:rPr>
                                            <m:t>𝜎</m:t>
                                          </m:r>
                                        </m:e>
                                        <m:sub>
                                          <m:r>
                                            <a:rPr lang="zh-CN" altLang="en-US" sz="2000" i="1">
                                              <a:latin typeface="Cambria Math" panose="02040503050406030204" pitchFamily="18" charset="0"/>
                                            </a:rPr>
                                            <m:t>𝑗</m:t>
                                          </m:r>
                                        </m:sub>
                                      </m:sSub>
                                    </m:e>
                                  </m:d>
                                </m:e>
                                <m:sup>
                                  <m:r>
                                    <a:rPr lang="zh-CN" altLang="en-US" sz="2000" i="0">
                                      <a:latin typeface="Cambria Math" panose="02040503050406030204" pitchFamily="18" charset="0"/>
                                    </a:rPr>
                                    <m:t>2</m:t>
                                  </m:r>
                                </m:sup>
                              </m:sSup>
                            </m:e>
                          </m:d>
                        </m:e>
                      </m:nary>
                      <m:r>
                        <a:rPr lang="zh-CN" altLang="en-US" sz="2000" i="0">
                          <a:latin typeface="Cambria Math" panose="02040503050406030204" pitchFamily="18" charset="0"/>
                        </a:rPr>
                        <m:t>+</m:t>
                      </m:r>
                      <m:sSup>
                        <m:sSupPr>
                          <m:ctrlPr>
                            <a:rPr lang="zh-CN" altLang="en-US" sz="2000" i="1">
                              <a:latin typeface="Cambria Math" panose="02040503050406030204" pitchFamily="18" charset="0"/>
                            </a:rPr>
                          </m:ctrlPr>
                        </m:sSupPr>
                        <m:e>
                          <m:d>
                            <m:dPr>
                              <m:ctrlPr>
                                <a:rPr lang="zh-CN" altLang="en-US" sz="2000" i="1">
                                  <a:latin typeface="Cambria Math" panose="02040503050406030204" pitchFamily="18" charset="0"/>
                                </a:rPr>
                              </m:ctrlPr>
                            </m:dPr>
                            <m:e>
                              <m:r>
                                <a:rPr lang="zh-CN" altLang="en-US" sz="2000" i="1">
                                  <a:latin typeface="Cambria Math" panose="02040503050406030204" pitchFamily="18" charset="0"/>
                                </a:rPr>
                                <m:t>𝑥</m:t>
                              </m:r>
                              <m:r>
                                <a:rPr lang="zh-CN" altLang="en-US" sz="2000" i="0">
                                  <a:latin typeface="Cambria Math" panose="02040503050406030204" pitchFamily="18" charset="0"/>
                                </a:rPr>
                                <m:t>−</m:t>
                              </m:r>
                              <m:acc>
                                <m:accPr>
                                  <m:chr m:val="̂"/>
                                  <m:ctrlPr>
                                    <a:rPr lang="zh-CN" altLang="en-US" sz="2000" i="1">
                                      <a:latin typeface="Cambria Math" panose="02040503050406030204" pitchFamily="18" charset="0"/>
                                    </a:rPr>
                                  </m:ctrlPr>
                                </m:accPr>
                                <m:e>
                                  <m:r>
                                    <a:rPr lang="zh-CN" altLang="en-US" sz="2000" i="1">
                                      <a:latin typeface="Cambria Math" panose="02040503050406030204" pitchFamily="18" charset="0"/>
                                    </a:rPr>
                                    <m:t>𝑥</m:t>
                                  </m:r>
                                </m:e>
                              </m:acc>
                            </m:e>
                          </m:d>
                        </m:e>
                        <m:sup>
                          <m:r>
                            <a:rPr lang="zh-CN" altLang="en-US" sz="2000" i="0">
                              <a:latin typeface="Cambria Math" panose="02040503050406030204" pitchFamily="18" charset="0"/>
                            </a:rPr>
                            <m:t>2</m:t>
                          </m:r>
                        </m:sup>
                      </m:sSup>
                      <m:r>
                        <a:rPr lang="zh-CN" altLang="en-US" sz="2000" i="0">
                          <a:latin typeface="Cambria Math" panose="02040503050406030204" pitchFamily="18" charset="0"/>
                        </a:rPr>
                        <m:t> </m:t>
                      </m:r>
                    </m:oMath>
                  </m:oMathPara>
                </a14:m>
                <a:endParaRPr lang="zh-CN" altLang="en-US" dirty="0"/>
              </a:p>
            </p:txBody>
          </p:sp>
        </mc:Choice>
        <mc:Fallback xmlns="">
          <p:sp>
            <p:nvSpPr>
              <p:cNvPr id="6" name="矩形 5"/>
              <p:cNvSpPr>
                <a:spLocks noRot="1" noChangeAspect="1" noMove="1" noResize="1" noEditPoints="1" noAdjustHandles="1" noChangeArrowheads="1" noChangeShapeType="1" noTextEdit="1"/>
              </p:cNvSpPr>
              <p:nvPr/>
            </p:nvSpPr>
            <p:spPr>
              <a:xfrm>
                <a:off x="288982" y="3558216"/>
                <a:ext cx="6533071" cy="992644"/>
              </a:xfrm>
              <a:prstGeom prst="rect">
                <a:avLst/>
              </a:prstGeom>
              <a:blipFill>
                <a:blip r:embed="rId6"/>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矩形 7"/>
              <p:cNvSpPr/>
              <p:nvPr/>
            </p:nvSpPr>
            <p:spPr>
              <a:xfrm>
                <a:off x="713905" y="4766943"/>
                <a:ext cx="4876761" cy="613694"/>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sz="2400" i="1" smtClean="0">
                          <a:latin typeface="Cambria Math" panose="02040503050406030204" pitchFamily="18" charset="0"/>
                        </a:rPr>
                        <m:t>part</m:t>
                      </m:r>
                      <m:r>
                        <a:rPr lang="en-US" altLang="zh-CN" sz="2400" b="0" i="0" smtClean="0">
                          <a:latin typeface="Cambria Math" panose="02040503050406030204" pitchFamily="18" charset="0"/>
                        </a:rPr>
                        <m:t>1= </m:t>
                      </m:r>
                      <m:func>
                        <m:funcPr>
                          <m:ctrlPr>
                            <a:rPr lang="zh-CN" altLang="en-US" sz="2400" i="1" smtClean="0">
                              <a:latin typeface="Cambria Math" panose="02040503050406030204" pitchFamily="18" charset="0"/>
                            </a:rPr>
                          </m:ctrlPr>
                        </m:funcPr>
                        <m:fName>
                          <m:limLow>
                            <m:limLowPr>
                              <m:ctrlPr>
                                <a:rPr lang="zh-CN" altLang="en-US" sz="2400" i="1">
                                  <a:latin typeface="Cambria Math" panose="02040503050406030204" pitchFamily="18" charset="0"/>
                                </a:rPr>
                              </m:ctrlPr>
                            </m:limLowPr>
                            <m:e>
                              <m:r>
                                <m:rPr>
                                  <m:sty m:val="p"/>
                                </m:rPr>
                                <a:rPr lang="zh-CN" altLang="en-US" sz="2400">
                                  <a:latin typeface="Cambria Math" panose="02040503050406030204" pitchFamily="18" charset="0"/>
                                </a:rPr>
                                <m:t>min</m:t>
                              </m:r>
                            </m:e>
                            <m:lim>
                              <m:r>
                                <a:rPr lang="zh-CN" altLang="en-US" sz="2400" i="1">
                                  <a:latin typeface="Cambria Math" panose="02040503050406030204" pitchFamily="18" charset="0"/>
                                </a:rPr>
                                <m:t>𝑞</m:t>
                              </m:r>
                            </m:lim>
                          </m:limLow>
                        </m:fName>
                        <m:e>
                          <m:d>
                            <m:dPr>
                              <m:begChr m:val=""/>
                              <m:endChr m:val="]"/>
                              <m:ctrlPr>
                                <a:rPr lang="zh-CN" altLang="en-US" sz="2400" i="1">
                                  <a:latin typeface="Cambria Math" panose="02040503050406030204" pitchFamily="18" charset="0"/>
                                </a:rPr>
                              </m:ctrlPr>
                            </m:dPr>
                            <m:e>
                              <m:r>
                                <a:rPr lang="zh-CN" altLang="en-US" sz="2400" i="0">
                                  <a:latin typeface="Cambria Math" panose="02040503050406030204" pitchFamily="18" charset="0"/>
                                </a:rPr>
                                <m:t>−</m:t>
                              </m:r>
                              <m:r>
                                <m:rPr>
                                  <m:sty m:val="p"/>
                                </m:rPr>
                                <a:rPr lang="zh-CN" altLang="en-US" sz="2400" i="0">
                                  <a:latin typeface="Cambria Math" panose="02040503050406030204" pitchFamily="18" charset="0"/>
                                </a:rPr>
                                <m:t>KL</m:t>
                              </m:r>
                              <m:r>
                                <a:rPr lang="zh-CN" altLang="en-US" sz="2400" i="0">
                                  <a:latin typeface="Cambria Math" panose="02040503050406030204" pitchFamily="18" charset="0"/>
                                </a:rPr>
                                <m:t>[</m:t>
                              </m:r>
                              <m:r>
                                <a:rPr lang="zh-CN" altLang="en-US" sz="2400" i="1">
                                  <a:latin typeface="Cambria Math" panose="02040503050406030204" pitchFamily="18" charset="0"/>
                                </a:rPr>
                                <m:t>𝑞</m:t>
                              </m:r>
                              <m:d>
                                <m:dPr>
                                  <m:ctrlPr>
                                    <a:rPr lang="zh-CN" altLang="en-US" sz="2400" i="1">
                                      <a:latin typeface="Cambria Math" panose="02040503050406030204" pitchFamily="18" charset="0"/>
                                    </a:rPr>
                                  </m:ctrlPr>
                                </m:dPr>
                                <m:e>
                                  <m:r>
                                    <a:rPr lang="zh-CN" altLang="en-US" sz="2400" i="1">
                                      <a:latin typeface="Cambria Math" panose="02040503050406030204" pitchFamily="18" charset="0"/>
                                    </a:rPr>
                                    <m:t>𝑧</m:t>
                                  </m:r>
                                </m:e>
                                <m:e>
                                  <m:r>
                                    <a:rPr lang="zh-CN" altLang="en-US" sz="2400" i="1">
                                      <a:latin typeface="Cambria Math" panose="02040503050406030204" pitchFamily="18" charset="0"/>
                                    </a:rPr>
                                    <m:t>𝑥</m:t>
                                  </m:r>
                                </m:e>
                              </m:d>
                              <m:r>
                                <a:rPr lang="zh-CN" altLang="en-US" sz="2400" i="0">
                                  <a:latin typeface="Cambria Math" panose="02040503050406030204" pitchFamily="18" charset="0"/>
                                </a:rPr>
                                <m:t>||</m:t>
                              </m:r>
                              <m:r>
                                <a:rPr lang="zh-CN" altLang="en-US" sz="2400" i="1">
                                  <a:latin typeface="Cambria Math" panose="02040503050406030204" pitchFamily="18" charset="0"/>
                                </a:rPr>
                                <m:t>𝑝</m:t>
                              </m:r>
                              <m:d>
                                <m:dPr>
                                  <m:ctrlPr>
                                    <a:rPr lang="zh-CN" altLang="en-US" sz="2400" i="1">
                                      <a:latin typeface="Cambria Math" panose="02040503050406030204" pitchFamily="18" charset="0"/>
                                    </a:rPr>
                                  </m:ctrlPr>
                                </m:dPr>
                                <m:e>
                                  <m:r>
                                    <a:rPr lang="zh-CN" altLang="en-US" sz="2400" i="1">
                                      <a:latin typeface="Cambria Math" panose="02040503050406030204" pitchFamily="18" charset="0"/>
                                    </a:rPr>
                                    <m:t>𝑧</m:t>
                                  </m:r>
                                </m:e>
                              </m:d>
                            </m:e>
                          </m:d>
                        </m:e>
                      </m:func>
                    </m:oMath>
                  </m:oMathPara>
                </a14:m>
                <a:endParaRPr lang="zh-CN" altLang="en-US" sz="2400" dirty="0"/>
              </a:p>
            </p:txBody>
          </p:sp>
        </mc:Choice>
        <mc:Fallback xmlns="">
          <p:sp>
            <p:nvSpPr>
              <p:cNvPr id="8" name="矩形 7"/>
              <p:cNvSpPr>
                <a:spLocks noRot="1" noChangeAspect="1" noMove="1" noResize="1" noEditPoints="1" noAdjustHandles="1" noChangeArrowheads="1" noChangeShapeType="1" noTextEdit="1"/>
              </p:cNvSpPr>
              <p:nvPr/>
            </p:nvSpPr>
            <p:spPr>
              <a:xfrm>
                <a:off x="713905" y="4766943"/>
                <a:ext cx="4876761" cy="613694"/>
              </a:xfrm>
              <a:prstGeom prst="rect">
                <a:avLst/>
              </a:prstGeom>
              <a:blipFill>
                <a:blip r:embed="rId7"/>
                <a:stretch>
                  <a:fillRect t="-97030" r="-7000" b="-12277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矩形 10"/>
              <p:cNvSpPr/>
              <p:nvPr/>
            </p:nvSpPr>
            <p:spPr>
              <a:xfrm>
                <a:off x="713905" y="5589174"/>
                <a:ext cx="4804025" cy="61613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func>
                        <m:funcPr>
                          <m:ctrlPr>
                            <a:rPr lang="zh-CN" altLang="en-US" sz="2400" i="1" smtClean="0">
                              <a:latin typeface="Cambria Math" panose="02040503050406030204" pitchFamily="18" charset="0"/>
                            </a:rPr>
                          </m:ctrlPr>
                        </m:funcPr>
                        <m:fName>
                          <m:r>
                            <m:rPr>
                              <m:sty m:val="p"/>
                            </m:rPr>
                            <a:rPr lang="en-US" altLang="zh-CN" sz="2400" b="0" i="0" smtClean="0">
                              <a:latin typeface="Cambria Math" panose="02040503050406030204" pitchFamily="18" charset="0"/>
                            </a:rPr>
                            <m:t>part</m:t>
                          </m:r>
                          <m:r>
                            <a:rPr lang="en-US" altLang="zh-CN" sz="2400" b="0" i="0" smtClean="0">
                              <a:latin typeface="Cambria Math" panose="02040503050406030204" pitchFamily="18" charset="0"/>
                            </a:rPr>
                            <m:t>2=</m:t>
                          </m:r>
                          <m:limLow>
                            <m:limLowPr>
                              <m:ctrlPr>
                                <a:rPr lang="zh-CN" altLang="en-US" sz="2400" i="1">
                                  <a:latin typeface="Cambria Math" panose="02040503050406030204" pitchFamily="18" charset="0"/>
                                </a:rPr>
                              </m:ctrlPr>
                            </m:limLowPr>
                            <m:e>
                              <m:r>
                                <m:rPr>
                                  <m:sty m:val="p"/>
                                </m:rPr>
                                <a:rPr lang="zh-CN" altLang="en-US" sz="2400">
                                  <a:latin typeface="Cambria Math" panose="02040503050406030204" pitchFamily="18" charset="0"/>
                                </a:rPr>
                                <m:t>max</m:t>
                              </m:r>
                            </m:e>
                            <m:lim>
                              <m:r>
                                <a:rPr lang="zh-CN" altLang="en-US" sz="2400" i="1">
                                  <a:latin typeface="Cambria Math" panose="02040503050406030204" pitchFamily="18" charset="0"/>
                                </a:rPr>
                                <m:t>𝑝</m:t>
                              </m:r>
                            </m:lim>
                          </m:limLow>
                        </m:fName>
                        <m:e>
                          <m:sSub>
                            <m:sSubPr>
                              <m:ctrlPr>
                                <a:rPr lang="zh-CN" altLang="en-US" sz="2400" i="1">
                                  <a:latin typeface="Cambria Math" panose="02040503050406030204" pitchFamily="18" charset="0"/>
                                </a:rPr>
                              </m:ctrlPr>
                            </m:sSubPr>
                            <m:e>
                              <m:r>
                                <a:rPr lang="zh-CN" altLang="en-US" sz="2400" i="1">
                                  <a:latin typeface="Cambria Math" panose="02040503050406030204" pitchFamily="18" charset="0"/>
                                </a:rPr>
                                <m:t>𝐸</m:t>
                              </m:r>
                            </m:e>
                            <m:sub>
                              <m:r>
                                <a:rPr lang="zh-CN" altLang="en-US" sz="2400" i="1">
                                  <a:latin typeface="Cambria Math" panose="02040503050406030204" pitchFamily="18" charset="0"/>
                                </a:rPr>
                                <m:t>𝑞</m:t>
                              </m:r>
                              <m:d>
                                <m:dPr>
                                  <m:ctrlPr>
                                    <a:rPr lang="zh-CN" altLang="en-US" sz="2400" i="1">
                                      <a:latin typeface="Cambria Math" panose="02040503050406030204" pitchFamily="18" charset="0"/>
                                    </a:rPr>
                                  </m:ctrlPr>
                                </m:dPr>
                                <m:e>
                                  <m:r>
                                    <a:rPr lang="zh-CN" altLang="en-US" sz="2400" i="1">
                                      <a:latin typeface="Cambria Math" panose="02040503050406030204" pitchFamily="18" charset="0"/>
                                    </a:rPr>
                                    <m:t>𝑧</m:t>
                                  </m:r>
                                </m:e>
                                <m:e>
                                  <m:r>
                                    <a:rPr lang="zh-CN" altLang="en-US" sz="2400" i="1">
                                      <a:latin typeface="Cambria Math" panose="02040503050406030204" pitchFamily="18" charset="0"/>
                                    </a:rPr>
                                    <m:t>𝑥</m:t>
                                  </m:r>
                                </m:e>
                              </m:d>
                            </m:sub>
                          </m:sSub>
                          <m:d>
                            <m:dPr>
                              <m:begChr m:val="["/>
                              <m:endChr m:val="]"/>
                              <m:ctrlPr>
                                <a:rPr lang="zh-CN" altLang="en-US" sz="2400" i="1">
                                  <a:latin typeface="Cambria Math" panose="02040503050406030204" pitchFamily="18" charset="0"/>
                                </a:rPr>
                              </m:ctrlPr>
                            </m:dPr>
                            <m:e>
                              <m:func>
                                <m:funcPr>
                                  <m:ctrlPr>
                                    <a:rPr lang="zh-CN" altLang="en-US" sz="2400" i="1">
                                      <a:latin typeface="Cambria Math" panose="02040503050406030204" pitchFamily="18" charset="0"/>
                                    </a:rPr>
                                  </m:ctrlPr>
                                </m:funcPr>
                                <m:fName>
                                  <m:r>
                                    <m:rPr>
                                      <m:sty m:val="p"/>
                                    </m:rPr>
                                    <a:rPr lang="zh-CN" altLang="en-US" sz="2400" i="0">
                                      <a:latin typeface="Cambria Math" panose="02040503050406030204" pitchFamily="18" charset="0"/>
                                    </a:rPr>
                                    <m:t>log</m:t>
                                  </m:r>
                                </m:fName>
                                <m:e>
                                  <m:r>
                                    <a:rPr lang="zh-CN" altLang="en-US" sz="2400" i="1">
                                      <a:latin typeface="Cambria Math" panose="02040503050406030204" pitchFamily="18" charset="0"/>
                                    </a:rPr>
                                    <m:t>𝑝</m:t>
                                  </m:r>
                                  <m:d>
                                    <m:dPr>
                                      <m:ctrlPr>
                                        <a:rPr lang="zh-CN" altLang="en-US" sz="2400" i="1">
                                          <a:latin typeface="Cambria Math" panose="02040503050406030204" pitchFamily="18" charset="0"/>
                                        </a:rPr>
                                      </m:ctrlPr>
                                    </m:dPr>
                                    <m:e>
                                      <m:r>
                                        <a:rPr lang="zh-CN" altLang="en-US" sz="2400" i="1">
                                          <a:latin typeface="Cambria Math" panose="02040503050406030204" pitchFamily="18" charset="0"/>
                                        </a:rPr>
                                        <m:t>𝑥</m:t>
                                      </m:r>
                                      <m:r>
                                        <a:rPr lang="zh-CN" altLang="en-US" sz="2400" i="0">
                                          <a:latin typeface="Cambria Math" panose="02040503050406030204" pitchFamily="18" charset="0"/>
                                        </a:rPr>
                                        <m:t>|</m:t>
                                      </m:r>
                                      <m:r>
                                        <a:rPr lang="zh-CN" altLang="en-US" sz="2400" i="1">
                                          <a:latin typeface="Cambria Math" panose="02040503050406030204" pitchFamily="18" charset="0"/>
                                        </a:rPr>
                                        <m:t>𝑧</m:t>
                                      </m:r>
                                    </m:e>
                                  </m:d>
                                </m:e>
                              </m:func>
                            </m:e>
                          </m:d>
                        </m:e>
                      </m:func>
                    </m:oMath>
                  </m:oMathPara>
                </a14:m>
                <a:endParaRPr lang="zh-CN" altLang="en-US" sz="2400" dirty="0"/>
              </a:p>
            </p:txBody>
          </p:sp>
        </mc:Choice>
        <mc:Fallback xmlns="">
          <p:sp>
            <p:nvSpPr>
              <p:cNvPr id="11" name="矩形 10"/>
              <p:cNvSpPr>
                <a:spLocks noRot="1" noChangeAspect="1" noMove="1" noResize="1" noEditPoints="1" noAdjustHandles="1" noChangeArrowheads="1" noChangeShapeType="1" noTextEdit="1"/>
              </p:cNvSpPr>
              <p:nvPr/>
            </p:nvSpPr>
            <p:spPr>
              <a:xfrm>
                <a:off x="713905" y="5589174"/>
                <a:ext cx="4804025" cy="616131"/>
              </a:xfrm>
              <a:prstGeom prst="rect">
                <a:avLst/>
              </a:prstGeom>
              <a:blipFill>
                <a:blip r:embed="rId8"/>
                <a:stretch>
                  <a:fillRect b="-3960"/>
                </a:stretch>
              </a:blipFill>
            </p:spPr>
            <p:txBody>
              <a:bodyPr/>
              <a:lstStyle/>
              <a:p>
                <a:r>
                  <a:rPr lang="zh-CN" altLang="en-US">
                    <a:noFill/>
                  </a:rPr>
                  <a:t> </a:t>
                </a:r>
              </a:p>
            </p:txBody>
          </p:sp>
        </mc:Fallback>
      </mc:AlternateContent>
      <p:grpSp>
        <p:nvGrpSpPr>
          <p:cNvPr id="14" name="组合 13"/>
          <p:cNvGrpSpPr/>
          <p:nvPr/>
        </p:nvGrpSpPr>
        <p:grpSpPr>
          <a:xfrm>
            <a:off x="1048840" y="2962174"/>
            <a:ext cx="5619975" cy="1498597"/>
            <a:chOff x="1048840" y="2439658"/>
            <a:chExt cx="5619975" cy="1498597"/>
          </a:xfrm>
        </p:grpSpPr>
        <p:sp>
          <p:nvSpPr>
            <p:cNvPr id="7" name="矩形 6"/>
            <p:cNvSpPr/>
            <p:nvPr/>
          </p:nvSpPr>
          <p:spPr>
            <a:xfrm>
              <a:off x="1048840" y="3035700"/>
              <a:ext cx="4370375" cy="90255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5590667" y="3007124"/>
              <a:ext cx="1078148" cy="90255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12" name="矩形 11"/>
                <p:cNvSpPr/>
                <p:nvPr/>
              </p:nvSpPr>
              <p:spPr>
                <a:xfrm>
                  <a:off x="2619627" y="2536181"/>
                  <a:ext cx="992579"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n-US" altLang="zh-CN" sz="2400" i="1">
                            <a:latin typeface="Cambria Math" panose="02040503050406030204" pitchFamily="18" charset="0"/>
                          </a:rPr>
                          <m:t>part</m:t>
                        </m:r>
                        <m:r>
                          <a:rPr lang="en-US" altLang="zh-CN" sz="2400">
                            <a:latin typeface="Cambria Math" panose="02040503050406030204" pitchFamily="18" charset="0"/>
                          </a:rPr>
                          <m:t>1</m:t>
                        </m:r>
                      </m:oMath>
                    </m:oMathPara>
                  </a14:m>
                  <a:endParaRPr lang="zh-CN" altLang="en-US" dirty="0"/>
                </a:p>
              </p:txBody>
            </p:sp>
          </mc:Choice>
          <mc:Fallback xmlns="">
            <p:sp>
              <p:nvSpPr>
                <p:cNvPr id="12" name="矩形 11"/>
                <p:cNvSpPr>
                  <a:spLocks noRot="1" noChangeAspect="1" noMove="1" noResize="1" noEditPoints="1" noAdjustHandles="1" noChangeArrowheads="1" noChangeShapeType="1" noTextEdit="1"/>
                </p:cNvSpPr>
                <p:nvPr/>
              </p:nvSpPr>
              <p:spPr>
                <a:xfrm>
                  <a:off x="2619627" y="2536181"/>
                  <a:ext cx="992579" cy="461665"/>
                </a:xfrm>
                <a:prstGeom prst="rect">
                  <a:avLst/>
                </a:prstGeom>
                <a:blipFill>
                  <a:blip r:embed="rId9"/>
                  <a:stretch>
                    <a:fillRect b="-146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6" name="矩形 25"/>
                <p:cNvSpPr/>
                <p:nvPr/>
              </p:nvSpPr>
              <p:spPr>
                <a:xfrm>
                  <a:off x="5631035" y="2439658"/>
                  <a:ext cx="992579"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n-US" altLang="zh-CN" sz="2400" i="1" smtClean="0">
                            <a:latin typeface="Cambria Math" panose="02040503050406030204" pitchFamily="18" charset="0"/>
                          </a:rPr>
                          <m:t>part</m:t>
                        </m:r>
                        <m:r>
                          <a:rPr lang="en-US" altLang="zh-CN" sz="2400" b="0" i="1" smtClean="0">
                            <a:latin typeface="Cambria Math" panose="02040503050406030204" pitchFamily="18" charset="0"/>
                          </a:rPr>
                          <m:t>2</m:t>
                        </m:r>
                      </m:oMath>
                    </m:oMathPara>
                  </a14:m>
                  <a:endParaRPr lang="zh-CN" altLang="en-US" dirty="0"/>
                </a:p>
              </p:txBody>
            </p:sp>
          </mc:Choice>
          <mc:Fallback xmlns="">
            <p:sp>
              <p:nvSpPr>
                <p:cNvPr id="26" name="矩形 25"/>
                <p:cNvSpPr>
                  <a:spLocks noRot="1" noChangeAspect="1" noMove="1" noResize="1" noEditPoints="1" noAdjustHandles="1" noChangeArrowheads="1" noChangeShapeType="1" noTextEdit="1"/>
                </p:cNvSpPr>
                <p:nvPr/>
              </p:nvSpPr>
              <p:spPr>
                <a:xfrm>
                  <a:off x="5631035" y="2439658"/>
                  <a:ext cx="992579" cy="461665"/>
                </a:xfrm>
                <a:prstGeom prst="rect">
                  <a:avLst/>
                </a:prstGeom>
                <a:blipFill>
                  <a:blip r:embed="rId10"/>
                  <a:stretch>
                    <a:fillRect b="-13158"/>
                  </a:stretch>
                </a:blipFill>
              </p:spPr>
              <p:txBody>
                <a:bodyPr/>
                <a:lstStyle/>
                <a:p>
                  <a:r>
                    <a:rPr lang="zh-CN" altLang="en-US">
                      <a:noFill/>
                    </a:rPr>
                    <a:t> </a:t>
                  </a:r>
                </a:p>
              </p:txBody>
            </p:sp>
          </mc:Fallback>
        </mc:AlternateContent>
      </p:grpSp>
      <p:sp>
        <p:nvSpPr>
          <p:cNvPr id="27" name="文本框 26"/>
          <p:cNvSpPr txBox="1"/>
          <p:nvPr/>
        </p:nvSpPr>
        <p:spPr>
          <a:xfrm>
            <a:off x="7015655" y="6101022"/>
            <a:ext cx="4209393" cy="369332"/>
          </a:xfrm>
          <a:prstGeom prst="rect">
            <a:avLst/>
          </a:prstGeom>
          <a:noFill/>
        </p:spPr>
        <p:txBody>
          <a:bodyPr wrap="square" rtlCol="0">
            <a:spAutoFit/>
          </a:bodyPr>
          <a:lstStyle/>
          <a:p>
            <a:pPr algn="ctr"/>
            <a:r>
              <a:rPr lang="en-US" altLang="zh-CN" dirty="0" smtClean="0"/>
              <a:t>(b) VAE</a:t>
            </a:r>
            <a:r>
              <a:rPr lang="zh-CN" altLang="en-US" dirty="0" smtClean="0"/>
              <a:t>网络结构示意图</a:t>
            </a:r>
            <a:endParaRPr lang="zh-CN" altLang="en-US" dirty="0"/>
          </a:p>
        </p:txBody>
      </p:sp>
      <p:sp>
        <p:nvSpPr>
          <p:cNvPr id="28" name="文本框 27"/>
          <p:cNvSpPr txBox="1"/>
          <p:nvPr/>
        </p:nvSpPr>
        <p:spPr>
          <a:xfrm>
            <a:off x="9095959" y="3089069"/>
            <a:ext cx="2472956" cy="369332"/>
          </a:xfrm>
          <a:prstGeom prst="rect">
            <a:avLst/>
          </a:prstGeom>
          <a:noFill/>
        </p:spPr>
        <p:txBody>
          <a:bodyPr wrap="square" rtlCol="0">
            <a:spAutoFit/>
          </a:bodyPr>
          <a:lstStyle/>
          <a:p>
            <a:pPr algn="ctr"/>
            <a:r>
              <a:rPr lang="en-US" altLang="zh-CN" dirty="0" smtClean="0"/>
              <a:t>(a) VAE </a:t>
            </a:r>
            <a:r>
              <a:rPr lang="zh-CN" altLang="en-US" dirty="0" smtClean="0"/>
              <a:t>概率图模型</a:t>
            </a:r>
            <a:endParaRPr lang="zh-CN" altLang="en-US" dirty="0"/>
          </a:p>
        </p:txBody>
      </p:sp>
      <p:sp>
        <p:nvSpPr>
          <p:cNvPr id="29" name="文本框 28"/>
          <p:cNvSpPr txBox="1"/>
          <p:nvPr/>
        </p:nvSpPr>
        <p:spPr>
          <a:xfrm>
            <a:off x="466174" y="2696460"/>
            <a:ext cx="4306906" cy="461665"/>
          </a:xfrm>
          <a:prstGeom prst="rect">
            <a:avLst/>
          </a:prstGeom>
          <a:noFill/>
        </p:spPr>
        <p:txBody>
          <a:bodyPr wrap="square" rtlCol="0">
            <a:spAutoFit/>
          </a:bodyPr>
          <a:lstStyle/>
          <a:p>
            <a:r>
              <a:rPr lang="en-US" altLang="zh-CN" sz="2400" dirty="0" smtClean="0"/>
              <a:t>VAE </a:t>
            </a:r>
            <a:r>
              <a:rPr lang="zh-CN" altLang="en-US" sz="2400" dirty="0" smtClean="0"/>
              <a:t>损失函数构成</a:t>
            </a:r>
            <a:endParaRPr lang="zh-CN" altLang="en-US" sz="2400" dirty="0"/>
          </a:p>
        </p:txBody>
      </p:sp>
      <mc:AlternateContent xmlns:mc="http://schemas.openxmlformats.org/markup-compatibility/2006" xmlns:a14="http://schemas.microsoft.com/office/drawing/2010/main">
        <mc:Choice Requires="a14">
          <p:sp>
            <p:nvSpPr>
              <p:cNvPr id="9" name="矩形 8"/>
              <p:cNvSpPr/>
              <p:nvPr/>
            </p:nvSpPr>
            <p:spPr>
              <a:xfrm>
                <a:off x="9567186" y="3772661"/>
                <a:ext cx="89242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CN" i="1" kern="10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i="1" kern="100">
                              <a:latin typeface="Cambria Math" panose="02040503050406030204" pitchFamily="18" charset="0"/>
                              <a:ea typeface="Cambria Math" panose="02040503050406030204" pitchFamily="18" charset="0"/>
                              <a:cs typeface="Times New Roman" panose="02020603050405020304" pitchFamily="18" charset="0"/>
                            </a:rPr>
                            <m:t>𝑓</m:t>
                          </m:r>
                        </m:e>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𝑧</m:t>
                          </m:r>
                        </m:e>
                      </m:d>
                    </m:oMath>
                  </m:oMathPara>
                </a14:m>
                <a:endParaRPr lang="zh-CN" altLang="en-US" dirty="0"/>
              </a:p>
            </p:txBody>
          </p:sp>
        </mc:Choice>
        <mc:Fallback xmlns="">
          <p:sp>
            <p:nvSpPr>
              <p:cNvPr id="9" name="矩形 8"/>
              <p:cNvSpPr>
                <a:spLocks noRot="1" noChangeAspect="1" noMove="1" noResize="1" noEditPoints="1" noAdjustHandles="1" noChangeArrowheads="1" noChangeShapeType="1" noTextEdit="1"/>
              </p:cNvSpPr>
              <p:nvPr/>
            </p:nvSpPr>
            <p:spPr>
              <a:xfrm>
                <a:off x="9567186" y="3772661"/>
                <a:ext cx="892424" cy="369332"/>
              </a:xfrm>
              <a:prstGeom prst="rect">
                <a:avLst/>
              </a:prstGeom>
              <a:blipFill>
                <a:blip r:embed="rId11"/>
                <a:stretch>
                  <a:fillRect b="-1333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4" name="矩形 23"/>
              <p:cNvSpPr/>
              <p:nvPr/>
            </p:nvSpPr>
            <p:spPr>
              <a:xfrm>
                <a:off x="7701595" y="3772661"/>
                <a:ext cx="89242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zh-CN" i="1" kern="100" smtClean="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b="0" i="1" kern="100" smtClean="0">
                              <a:latin typeface="Cambria Math" panose="02040503050406030204" pitchFamily="18" charset="0"/>
                              <a:ea typeface="Cambria Math" panose="02040503050406030204" pitchFamily="18" charset="0"/>
                              <a:cs typeface="Times New Roman" panose="02020603050405020304" pitchFamily="18" charset="0"/>
                            </a:rPr>
                            <m:t>𝑧</m:t>
                          </m:r>
                        </m:e>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𝑓</m:t>
                          </m:r>
                        </m:e>
                      </m:d>
                    </m:oMath>
                  </m:oMathPara>
                </a14:m>
                <a:endParaRPr lang="zh-CN" altLang="en-US" dirty="0"/>
              </a:p>
            </p:txBody>
          </p:sp>
        </mc:Choice>
        <mc:Fallback xmlns="">
          <p:sp>
            <p:nvSpPr>
              <p:cNvPr id="24" name="矩形 23"/>
              <p:cNvSpPr>
                <a:spLocks noRot="1" noChangeAspect="1" noMove="1" noResize="1" noEditPoints="1" noAdjustHandles="1" noChangeArrowheads="1" noChangeShapeType="1" noTextEdit="1"/>
              </p:cNvSpPr>
              <p:nvPr/>
            </p:nvSpPr>
            <p:spPr>
              <a:xfrm>
                <a:off x="7701595" y="3772661"/>
                <a:ext cx="892424" cy="369332"/>
              </a:xfrm>
              <a:prstGeom prst="rect">
                <a:avLst/>
              </a:prstGeom>
              <a:blipFill>
                <a:blip r:embed="rId12"/>
                <a:stretch>
                  <a:fillRect b="-13333"/>
                </a:stretch>
              </a:blipFill>
            </p:spPr>
            <p:txBody>
              <a:bodyPr/>
              <a:lstStyle/>
              <a:p>
                <a:r>
                  <a:rPr lang="zh-CN" altLang="en-US">
                    <a:noFill/>
                  </a:rPr>
                  <a:t> </a:t>
                </a:r>
              </a:p>
            </p:txBody>
          </p:sp>
        </mc:Fallback>
      </mc:AlternateContent>
      <p:pic>
        <p:nvPicPr>
          <p:cNvPr id="1026" name="Picture 2" descr="https://timgsa.baidu.com/timg?image&amp;quality=80&amp;size=b9999_10000&amp;sec=1590301135780&amp;di=440af73b8dba77627ae82064a22eda04&amp;imgtype=0&amp;src=http%3A%2F%2Fp.9tour.cn%2FUploadFile%2Fnews%2F380306%2F380306_24.jp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526209" y="905579"/>
            <a:ext cx="3396216" cy="2552822"/>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p:cNvSpPr txBox="1"/>
          <p:nvPr/>
        </p:nvSpPr>
        <p:spPr>
          <a:xfrm>
            <a:off x="7895304" y="344107"/>
            <a:ext cx="2887557" cy="461665"/>
          </a:xfrm>
          <a:prstGeom prst="rect">
            <a:avLst/>
          </a:prstGeom>
          <a:noFill/>
        </p:spPr>
        <p:txBody>
          <a:bodyPr wrap="square" rtlCol="0">
            <a:spAutoFit/>
          </a:bodyPr>
          <a:lstStyle/>
          <a:p>
            <a:r>
              <a:rPr lang="zh-CN" altLang="en-US" sz="2400" dirty="0" smtClean="0">
                <a:solidFill>
                  <a:schemeClr val="bg1"/>
                </a:solidFill>
              </a:rPr>
              <a:t>同济大学电信学院</a:t>
            </a:r>
            <a:endParaRPr lang="zh-CN" altLang="en-US" sz="2400" dirty="0">
              <a:solidFill>
                <a:schemeClr val="bg1"/>
              </a:solidFill>
            </a:endParaRPr>
          </a:p>
        </p:txBody>
      </p:sp>
    </p:spTree>
    <p:extLst>
      <p:ext uri="{BB962C8B-B14F-4D97-AF65-F5344CB8AC3E}">
        <p14:creationId xmlns:p14="http://schemas.microsoft.com/office/powerpoint/2010/main" val="576926872"/>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80">
                                          <p:stCondLst>
                                            <p:cond delay="0"/>
                                          </p:stCondLst>
                                        </p:cTn>
                                        <p:tgtEl>
                                          <p:spTgt spid="10"/>
                                        </p:tgtEl>
                                      </p:cBhvr>
                                    </p:animEffect>
                                    <p:anim calcmode="lin" valueType="num">
                                      <p:cBhvr>
                                        <p:cTn id="8"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3" dur="26">
                                          <p:stCondLst>
                                            <p:cond delay="650"/>
                                          </p:stCondLst>
                                        </p:cTn>
                                        <p:tgtEl>
                                          <p:spTgt spid="10"/>
                                        </p:tgtEl>
                                      </p:cBhvr>
                                      <p:to x="100000" y="60000"/>
                                    </p:animScale>
                                    <p:animScale>
                                      <p:cBhvr>
                                        <p:cTn id="14" dur="166" decel="50000">
                                          <p:stCondLst>
                                            <p:cond delay="676"/>
                                          </p:stCondLst>
                                        </p:cTn>
                                        <p:tgtEl>
                                          <p:spTgt spid="10"/>
                                        </p:tgtEl>
                                      </p:cBhvr>
                                      <p:to x="100000" y="100000"/>
                                    </p:animScale>
                                    <p:animScale>
                                      <p:cBhvr>
                                        <p:cTn id="15" dur="26">
                                          <p:stCondLst>
                                            <p:cond delay="1312"/>
                                          </p:stCondLst>
                                        </p:cTn>
                                        <p:tgtEl>
                                          <p:spTgt spid="10"/>
                                        </p:tgtEl>
                                      </p:cBhvr>
                                      <p:to x="100000" y="80000"/>
                                    </p:animScale>
                                    <p:animScale>
                                      <p:cBhvr>
                                        <p:cTn id="16" dur="166" decel="50000">
                                          <p:stCondLst>
                                            <p:cond delay="1338"/>
                                          </p:stCondLst>
                                        </p:cTn>
                                        <p:tgtEl>
                                          <p:spTgt spid="10"/>
                                        </p:tgtEl>
                                      </p:cBhvr>
                                      <p:to x="100000" y="100000"/>
                                    </p:animScale>
                                    <p:animScale>
                                      <p:cBhvr>
                                        <p:cTn id="17" dur="26">
                                          <p:stCondLst>
                                            <p:cond delay="1642"/>
                                          </p:stCondLst>
                                        </p:cTn>
                                        <p:tgtEl>
                                          <p:spTgt spid="10"/>
                                        </p:tgtEl>
                                      </p:cBhvr>
                                      <p:to x="100000" y="90000"/>
                                    </p:animScale>
                                    <p:animScale>
                                      <p:cBhvr>
                                        <p:cTn id="18" dur="166" decel="50000">
                                          <p:stCondLst>
                                            <p:cond delay="1668"/>
                                          </p:stCondLst>
                                        </p:cTn>
                                        <p:tgtEl>
                                          <p:spTgt spid="10"/>
                                        </p:tgtEl>
                                      </p:cBhvr>
                                      <p:to x="100000" y="100000"/>
                                    </p:animScale>
                                    <p:animScale>
                                      <p:cBhvr>
                                        <p:cTn id="19" dur="26">
                                          <p:stCondLst>
                                            <p:cond delay="1808"/>
                                          </p:stCondLst>
                                        </p:cTn>
                                        <p:tgtEl>
                                          <p:spTgt spid="10"/>
                                        </p:tgtEl>
                                      </p:cBhvr>
                                      <p:to x="100000" y="95000"/>
                                    </p:animScale>
                                    <p:animScale>
                                      <p:cBhvr>
                                        <p:cTn id="20" dur="166" decel="50000">
                                          <p:stCondLst>
                                            <p:cond delay="1834"/>
                                          </p:stCondLst>
                                        </p:cTn>
                                        <p:tgtEl>
                                          <p:spTgt spid="10"/>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26"/>
                                        </p:tgtEl>
                                        <p:attrNameLst>
                                          <p:attrName>style.visibility</p:attrName>
                                        </p:attrNameLst>
                                      </p:cBhvr>
                                      <p:to>
                                        <p:strVal val="visible"/>
                                      </p:to>
                                    </p:set>
                                    <p:anim calcmode="lin" valueType="num">
                                      <p:cBhvr additive="base">
                                        <p:cTn id="25" dur="500" fill="hold"/>
                                        <p:tgtEl>
                                          <p:spTgt spid="1026"/>
                                        </p:tgtEl>
                                        <p:attrNameLst>
                                          <p:attrName>ppt_x</p:attrName>
                                        </p:attrNameLst>
                                      </p:cBhvr>
                                      <p:tavLst>
                                        <p:tav tm="0">
                                          <p:val>
                                            <p:strVal val="#ppt_x"/>
                                          </p:val>
                                        </p:tav>
                                        <p:tav tm="100000">
                                          <p:val>
                                            <p:strVal val="#ppt_x"/>
                                          </p:val>
                                        </p:tav>
                                      </p:tavLst>
                                    </p:anim>
                                    <p:anim calcmode="lin" valueType="num">
                                      <p:cBhvr additive="base">
                                        <p:cTn id="26"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ppt_x"/>
                                          </p:val>
                                        </p:tav>
                                        <p:tav tm="100000">
                                          <p:val>
                                            <p:strVal val="#ppt_x"/>
                                          </p:val>
                                        </p:tav>
                                      </p:tavLst>
                                    </p:anim>
                                    <p:anim calcmode="lin" valueType="num">
                                      <p:cBhvr additive="base">
                                        <p:cTn id="40"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02</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2433640" y="1583316"/>
            <a:ext cx="9265878" cy="721965"/>
          </a:xfrm>
        </p:spPr>
        <p:txBody>
          <a:bodyPr>
            <a:normAutofit/>
          </a:bodyPr>
          <a:lstStyle/>
          <a:p>
            <a:pPr marL="0" indent="0">
              <a:lnSpc>
                <a:spcPct val="100000"/>
              </a:lnSpc>
              <a:buNone/>
            </a:pP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solidFill>
                  <a:schemeClr val="bg1"/>
                </a:solidFill>
                <a:latin typeface="宋体" panose="02010600030101010101" pitchFamily="2" charset="-122"/>
                <a:ea typeface="宋体" panose="02010600030101010101" pitchFamily="2" charset="-122"/>
              </a:rPr>
              <a:t>2.2 </a:t>
            </a:r>
            <a:r>
              <a:rPr lang="zh-CN" altLang="en-US" sz="3600" dirty="0">
                <a:solidFill>
                  <a:schemeClr val="bg1"/>
                </a:solidFill>
                <a:latin typeface="宋体" panose="02010600030101010101" pitchFamily="2" charset="-122"/>
                <a:ea typeface="宋体" panose="02010600030101010101" pitchFamily="2" charset="-122"/>
              </a:rPr>
              <a:t>基于变分贝叶斯的视频特征提取</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15</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zh-CN" altLang="en-US" dirty="0" smtClean="0">
                <a:solidFill>
                  <a:prstClr val="black"/>
                </a:solidFill>
                <a:latin typeface="宋体" panose="02010600030101010101" pitchFamily="2" charset="-122"/>
                <a:ea typeface="宋体" panose="02010600030101010101" pitchFamily="2" charset="-122"/>
              </a:rPr>
              <a:t>基于变分自动编码器的特征提取</a:t>
            </a:r>
            <a:endParaRPr lang="en-US" altLang="zh-CN" dirty="0" smtClean="0">
              <a:solidFill>
                <a:prstClr val="black"/>
              </a:solidFill>
              <a:latin typeface="宋体" panose="02010600030101010101" pitchFamily="2" charset="-122"/>
              <a:ea typeface="宋体" panose="02010600030101010101" pitchFamily="2" charset="-122"/>
            </a:endParaRPr>
          </a:p>
        </p:txBody>
      </p:sp>
      <p:pic>
        <p:nvPicPr>
          <p:cNvPr id="10" name="图片 9" descr="jialin9"/>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17619" y="2396359"/>
            <a:ext cx="5778381" cy="3250734"/>
          </a:xfrm>
          <a:prstGeom prst="rect">
            <a:avLst/>
          </a:prstGeom>
          <a:noFill/>
          <a:ln>
            <a:noFill/>
          </a:ln>
        </p:spPr>
      </p:pic>
      <p:pic>
        <p:nvPicPr>
          <p:cNvPr id="11" name="图片 10"/>
          <p:cNvPicPr/>
          <p:nvPr/>
        </p:nvPicPr>
        <p:blipFill rotWithShape="1">
          <a:blip r:embed="rId5"/>
          <a:srcRect t="5607" b="4018"/>
          <a:stretch/>
        </p:blipFill>
        <p:spPr bwMode="auto">
          <a:xfrm>
            <a:off x="6402972" y="2682584"/>
            <a:ext cx="5789028" cy="2749588"/>
          </a:xfrm>
          <a:prstGeom prst="rect">
            <a:avLst/>
          </a:prstGeom>
          <a:ln>
            <a:noFill/>
          </a:ln>
          <a:extLst>
            <a:ext uri="{53640926-AAD7-44D8-BBD7-CCE9431645EC}">
              <a14:shadowObscured xmlns:a14="http://schemas.microsoft.com/office/drawing/2010/main"/>
            </a:ext>
          </a:extLst>
        </p:spPr>
      </p:pic>
      <p:sp>
        <p:nvSpPr>
          <p:cNvPr id="6" name="文本框 5"/>
          <p:cNvSpPr txBox="1"/>
          <p:nvPr/>
        </p:nvSpPr>
        <p:spPr>
          <a:xfrm>
            <a:off x="2118988" y="5709595"/>
            <a:ext cx="2175641" cy="369332"/>
          </a:xfrm>
          <a:prstGeom prst="rect">
            <a:avLst/>
          </a:prstGeom>
          <a:noFill/>
        </p:spPr>
        <p:txBody>
          <a:bodyPr wrap="square" rtlCol="0">
            <a:spAutoFit/>
          </a:bodyPr>
          <a:lstStyle/>
          <a:p>
            <a:r>
              <a:rPr lang="en-US" altLang="zh-CN" dirty="0" smtClean="0"/>
              <a:t>(a) </a:t>
            </a:r>
            <a:r>
              <a:rPr lang="zh-CN" altLang="en-US" dirty="0" smtClean="0"/>
              <a:t>特征提取示意图</a:t>
            </a:r>
            <a:endParaRPr lang="zh-CN" altLang="en-US" dirty="0"/>
          </a:p>
        </p:txBody>
      </p:sp>
      <p:sp>
        <p:nvSpPr>
          <p:cNvPr id="13" name="文本框 12"/>
          <p:cNvSpPr txBox="1"/>
          <p:nvPr/>
        </p:nvSpPr>
        <p:spPr>
          <a:xfrm>
            <a:off x="8276678" y="5709595"/>
            <a:ext cx="2696525" cy="369332"/>
          </a:xfrm>
          <a:prstGeom prst="rect">
            <a:avLst/>
          </a:prstGeom>
          <a:noFill/>
        </p:spPr>
        <p:txBody>
          <a:bodyPr wrap="square" rtlCol="0">
            <a:spAutoFit/>
          </a:bodyPr>
          <a:lstStyle/>
          <a:p>
            <a:r>
              <a:rPr lang="en-US" altLang="zh-CN" dirty="0" smtClean="0"/>
              <a:t>(b) </a:t>
            </a:r>
            <a:r>
              <a:rPr lang="zh-CN" altLang="en-US" dirty="0" smtClean="0"/>
              <a:t>网络训练损失函数图</a:t>
            </a:r>
            <a:endParaRPr lang="zh-CN" altLang="en-US" dirty="0"/>
          </a:p>
        </p:txBody>
      </p:sp>
      <p:sp>
        <p:nvSpPr>
          <p:cNvPr id="7" name="矩形 6"/>
          <p:cNvSpPr/>
          <p:nvPr/>
        </p:nvSpPr>
        <p:spPr>
          <a:xfrm>
            <a:off x="3241279" y="2810754"/>
            <a:ext cx="155971" cy="1024646"/>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3241278" y="4252372"/>
            <a:ext cx="155971" cy="1024646"/>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7801456"/>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03</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2433640" y="1583316"/>
            <a:ext cx="9265878" cy="721965"/>
          </a:xfrm>
        </p:spPr>
        <p:txBody>
          <a:bodyPr>
            <a:normAutofit/>
          </a:bodyPr>
          <a:lstStyle/>
          <a:p>
            <a:pPr marL="0" indent="0">
              <a:lnSpc>
                <a:spcPct val="100000"/>
              </a:lnSpc>
              <a:buNone/>
            </a:pP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2.2 </a:t>
            </a:r>
            <a:r>
              <a:rPr lang="zh-CN" altLang="en-US" sz="3600" dirty="0" smtClean="0">
                <a:solidFill>
                  <a:schemeClr val="bg1"/>
                </a:solidFill>
                <a:latin typeface="宋体" panose="02010600030101010101" pitchFamily="2" charset="-122"/>
                <a:ea typeface="宋体" panose="02010600030101010101" pitchFamily="2" charset="-122"/>
                <a:cs typeface="+mn-cs"/>
              </a:rPr>
              <a:t>基于</a:t>
            </a:r>
            <a:r>
              <a:rPr lang="zh-CN" altLang="en-US" sz="3600" dirty="0">
                <a:solidFill>
                  <a:schemeClr val="bg1"/>
                </a:solidFill>
                <a:latin typeface="宋体" panose="02010600030101010101" pitchFamily="2" charset="-122"/>
                <a:ea typeface="宋体" panose="02010600030101010101" pitchFamily="2" charset="-122"/>
                <a:cs typeface="+mn-cs"/>
              </a:rPr>
              <a:t>变分贝叶斯的视频特征提取</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16</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zh-CN" altLang="en-US" dirty="0" smtClean="0">
                <a:solidFill>
                  <a:prstClr val="black"/>
                </a:solidFill>
                <a:latin typeface="宋体" panose="02010600030101010101" pitchFamily="2" charset="-122"/>
                <a:ea typeface="宋体" panose="02010600030101010101" pitchFamily="2" charset="-122"/>
              </a:rPr>
              <a:t>实验结果与分析</a:t>
            </a:r>
            <a:endParaRPr lang="en-US" altLang="zh-CN" dirty="0" smtClean="0">
              <a:solidFill>
                <a:prstClr val="black"/>
              </a:solidFill>
              <a:latin typeface="宋体" panose="02010600030101010101" pitchFamily="2" charset="-122"/>
              <a:ea typeface="宋体" panose="02010600030101010101" pitchFamily="2" charset="-122"/>
            </a:endParaRPr>
          </a:p>
        </p:txBody>
      </p:sp>
      <p:pic>
        <p:nvPicPr>
          <p:cNvPr id="10" name="图片 9" descr="D:\1dataset\utils\paperimgs\eating.png"/>
          <p:cNvPicPr/>
          <p:nvPr/>
        </p:nvPicPr>
        <p:blipFill>
          <a:blip r:embed="rId4" cstate="print">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631131" y="2384109"/>
            <a:ext cx="7318693" cy="2060970"/>
          </a:xfrm>
          <a:prstGeom prst="rect">
            <a:avLst/>
          </a:prstGeom>
          <a:noFill/>
          <a:ln>
            <a:noFill/>
          </a:ln>
        </p:spPr>
      </p:pic>
      <p:pic>
        <p:nvPicPr>
          <p:cNvPr id="11" name="图片 10" descr="D:\1dataset\utils\paperimgs\eating.png"/>
          <p:cNvPicPr/>
          <p:nvPr/>
        </p:nvPicPr>
        <p:blipFill>
          <a:blip r:embed="rId6" cstate="print">
            <a:extLst>
              <a:ext uri="{BEBA8EAE-BF5A-486C-A8C5-ECC9F3942E4B}">
                <a14:imgProps xmlns:a14="http://schemas.microsoft.com/office/drawing/2010/main">
                  <a14:imgLayer r:embed="rId5">
                    <a14:imgEffect>
                      <a14:artisticBlur radius="4"/>
                    </a14:imgEffect>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604292" y="4556770"/>
            <a:ext cx="7318693" cy="2060970"/>
          </a:xfrm>
          <a:prstGeom prst="rect">
            <a:avLst/>
          </a:prstGeom>
          <a:noFill/>
          <a:ln>
            <a:noFill/>
          </a:ln>
        </p:spPr>
      </p:pic>
      <p:sp>
        <p:nvSpPr>
          <p:cNvPr id="7" name="文本框 6"/>
          <p:cNvSpPr txBox="1"/>
          <p:nvPr/>
        </p:nvSpPr>
        <p:spPr>
          <a:xfrm>
            <a:off x="58149" y="2704112"/>
            <a:ext cx="461665" cy="1420964"/>
          </a:xfrm>
          <a:prstGeom prst="rect">
            <a:avLst/>
          </a:prstGeom>
          <a:noFill/>
        </p:spPr>
        <p:txBody>
          <a:bodyPr vert="eaVert" wrap="square" rtlCol="0">
            <a:spAutoFit/>
          </a:bodyPr>
          <a:lstStyle/>
          <a:p>
            <a:r>
              <a:rPr lang="zh-CN" altLang="en-US" dirty="0" smtClean="0"/>
              <a:t>原始视频帧</a:t>
            </a:r>
            <a:endParaRPr lang="zh-CN" altLang="en-US" dirty="0"/>
          </a:p>
        </p:txBody>
      </p:sp>
      <p:sp>
        <p:nvSpPr>
          <p:cNvPr id="14" name="文本框 13"/>
          <p:cNvSpPr txBox="1"/>
          <p:nvPr/>
        </p:nvSpPr>
        <p:spPr>
          <a:xfrm>
            <a:off x="58149" y="4876773"/>
            <a:ext cx="461665" cy="1420964"/>
          </a:xfrm>
          <a:prstGeom prst="rect">
            <a:avLst/>
          </a:prstGeom>
          <a:noFill/>
        </p:spPr>
        <p:txBody>
          <a:bodyPr vert="eaVert" wrap="square" rtlCol="0">
            <a:spAutoFit/>
          </a:bodyPr>
          <a:lstStyle/>
          <a:p>
            <a:r>
              <a:rPr lang="zh-CN" altLang="en-US" dirty="0" smtClean="0"/>
              <a:t>重建视频帧</a:t>
            </a:r>
            <a:endParaRPr lang="zh-CN" altLang="en-US" dirty="0"/>
          </a:p>
        </p:txBody>
      </p:sp>
      <p:graphicFrame>
        <p:nvGraphicFramePr>
          <p:cNvPr id="8" name="表格 7"/>
          <p:cNvGraphicFramePr>
            <a:graphicFrameLocks noGrp="1"/>
          </p:cNvGraphicFramePr>
          <p:nvPr>
            <p:extLst>
              <p:ext uri="{D42A27DB-BD31-4B8C-83A1-F6EECF244321}">
                <p14:modId xmlns:p14="http://schemas.microsoft.com/office/powerpoint/2010/main" val="1259135753"/>
              </p:ext>
            </p:extLst>
          </p:nvPr>
        </p:nvGraphicFramePr>
        <p:xfrm>
          <a:off x="8061141" y="2865982"/>
          <a:ext cx="3907899" cy="3407927"/>
        </p:xfrm>
        <a:graphic>
          <a:graphicData uri="http://schemas.openxmlformats.org/drawingml/2006/table">
            <a:tbl>
              <a:tblPr firstRow="1" firstCol="1" bandRow="1">
                <a:tableStyleId>{5C22544A-7EE6-4342-B048-85BDC9FD1C3A}</a:tableStyleId>
              </a:tblPr>
              <a:tblGrid>
                <a:gridCol w="1302476">
                  <a:extLst>
                    <a:ext uri="{9D8B030D-6E8A-4147-A177-3AD203B41FA5}">
                      <a16:colId xmlns:a16="http://schemas.microsoft.com/office/drawing/2014/main" val="2046170446"/>
                    </a:ext>
                  </a:extLst>
                </a:gridCol>
                <a:gridCol w="1232759">
                  <a:extLst>
                    <a:ext uri="{9D8B030D-6E8A-4147-A177-3AD203B41FA5}">
                      <a16:colId xmlns:a16="http://schemas.microsoft.com/office/drawing/2014/main" val="2130926178"/>
                    </a:ext>
                  </a:extLst>
                </a:gridCol>
                <a:gridCol w="1372664">
                  <a:extLst>
                    <a:ext uri="{9D8B030D-6E8A-4147-A177-3AD203B41FA5}">
                      <a16:colId xmlns:a16="http://schemas.microsoft.com/office/drawing/2014/main" val="3748677000"/>
                    </a:ext>
                  </a:extLst>
                </a:gridCol>
              </a:tblGrid>
              <a:tr h="494824">
                <a:tc>
                  <a:txBody>
                    <a:bodyPr/>
                    <a:lstStyle/>
                    <a:p>
                      <a:pPr algn="ctr">
                        <a:lnSpc>
                          <a:spcPts val="2000"/>
                        </a:lnSpc>
                        <a:spcAft>
                          <a:spcPts val="0"/>
                        </a:spcAft>
                      </a:pPr>
                      <a:r>
                        <a:rPr lang="en-US" sz="1600" kern="100" dirty="0">
                          <a:effectLst/>
                        </a:rPr>
                        <a:t> </a:t>
                      </a:r>
                      <a:endParaRPr lang="zh-CN" sz="12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zh-CN" sz="1600" kern="100" dirty="0">
                          <a:effectLst/>
                        </a:rPr>
                        <a:t>像素空间下</a:t>
                      </a:r>
                      <a:endParaRPr lang="zh-CN" sz="12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zh-CN" sz="1600" kern="100">
                          <a:effectLst/>
                        </a:rPr>
                        <a:t>隐藏空间下</a:t>
                      </a:r>
                      <a:endParaRPr lang="zh-CN" sz="12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73326468"/>
                  </a:ext>
                </a:extLst>
              </a:tr>
              <a:tr h="494824">
                <a:tc>
                  <a:txBody>
                    <a:bodyPr/>
                    <a:lstStyle/>
                    <a:p>
                      <a:pPr algn="ctr">
                        <a:lnSpc>
                          <a:spcPts val="2000"/>
                        </a:lnSpc>
                        <a:spcAft>
                          <a:spcPts val="0"/>
                        </a:spcAft>
                      </a:pPr>
                      <a:r>
                        <a:rPr lang="zh-CN" sz="1600" kern="100">
                          <a:effectLst/>
                        </a:rPr>
                        <a:t>视频数据形式</a:t>
                      </a:r>
                      <a:endParaRPr lang="zh-CN" sz="12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zh-CN" sz="1600" kern="100" dirty="0">
                          <a:effectLst/>
                        </a:rPr>
                        <a:t>连续视频帧</a:t>
                      </a:r>
                      <a:endParaRPr lang="zh-CN" sz="12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zh-CN" sz="1600" kern="100">
                          <a:effectLst/>
                        </a:rPr>
                        <a:t>两个矩阵</a:t>
                      </a:r>
                      <a:endParaRPr lang="zh-CN" sz="12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907600854"/>
                  </a:ext>
                </a:extLst>
              </a:tr>
              <a:tr h="494824">
                <a:tc>
                  <a:txBody>
                    <a:bodyPr/>
                    <a:lstStyle/>
                    <a:p>
                      <a:pPr algn="ctr">
                        <a:lnSpc>
                          <a:spcPts val="2000"/>
                        </a:lnSpc>
                        <a:spcAft>
                          <a:spcPts val="0"/>
                        </a:spcAft>
                      </a:pPr>
                      <a:r>
                        <a:rPr lang="zh-CN" sz="1600" kern="100">
                          <a:effectLst/>
                        </a:rPr>
                        <a:t>视频数据大小</a:t>
                      </a:r>
                      <a:endParaRPr lang="zh-CN" sz="12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en-US" sz="1600" kern="100">
                          <a:effectLst/>
                        </a:rPr>
                        <a:t>304*540*3*150</a:t>
                      </a:r>
                      <a:endParaRPr lang="zh-CN" sz="12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en-US" sz="1600" kern="100" dirty="0">
                          <a:effectLst/>
                        </a:rPr>
                        <a:t>50*150*2</a:t>
                      </a:r>
                      <a:endParaRPr lang="zh-CN" sz="12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05352082"/>
                  </a:ext>
                </a:extLst>
              </a:tr>
              <a:tr h="668003">
                <a:tc>
                  <a:txBody>
                    <a:bodyPr/>
                    <a:lstStyle/>
                    <a:p>
                      <a:pPr algn="ctr">
                        <a:lnSpc>
                          <a:spcPts val="2000"/>
                        </a:lnSpc>
                        <a:spcAft>
                          <a:spcPts val="0"/>
                        </a:spcAft>
                      </a:pPr>
                      <a:r>
                        <a:rPr lang="zh-CN" sz="1600" kern="100">
                          <a:effectLst/>
                        </a:rPr>
                        <a:t>视频数据特点</a:t>
                      </a:r>
                      <a:endParaRPr lang="zh-CN" sz="12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zh-CN" sz="1600" kern="100">
                          <a:effectLst/>
                        </a:rPr>
                        <a:t>细节丰富、清晰</a:t>
                      </a:r>
                      <a:endParaRPr lang="zh-CN" sz="12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zh-CN" sz="1600" kern="100" dirty="0">
                          <a:effectLst/>
                        </a:rPr>
                        <a:t>数据具有随机分布特点</a:t>
                      </a:r>
                      <a:endParaRPr lang="zh-CN" sz="12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76378622"/>
                  </a:ext>
                </a:extLst>
              </a:tr>
              <a:tr h="561097">
                <a:tc>
                  <a:txBody>
                    <a:bodyPr/>
                    <a:lstStyle/>
                    <a:p>
                      <a:pPr algn="ctr">
                        <a:lnSpc>
                          <a:spcPts val="2000"/>
                        </a:lnSpc>
                        <a:spcAft>
                          <a:spcPts val="0"/>
                        </a:spcAft>
                      </a:pPr>
                      <a:r>
                        <a:rPr lang="zh-CN" sz="1600" kern="100">
                          <a:effectLst/>
                        </a:rPr>
                        <a:t>优点</a:t>
                      </a:r>
                      <a:endParaRPr lang="zh-CN" sz="12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zh-CN" sz="1600" kern="100">
                          <a:effectLst/>
                        </a:rPr>
                        <a:t>准确描述场景</a:t>
                      </a:r>
                      <a:endParaRPr lang="zh-CN" sz="12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zh-CN" sz="1600" kern="100" dirty="0">
                          <a:effectLst/>
                        </a:rPr>
                        <a:t>泛化性好、数据量小</a:t>
                      </a:r>
                      <a:endParaRPr lang="zh-CN" sz="12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1942350"/>
                  </a:ext>
                </a:extLst>
              </a:tr>
              <a:tr h="668003">
                <a:tc>
                  <a:txBody>
                    <a:bodyPr/>
                    <a:lstStyle/>
                    <a:p>
                      <a:pPr algn="ctr">
                        <a:lnSpc>
                          <a:spcPts val="2000"/>
                        </a:lnSpc>
                        <a:spcAft>
                          <a:spcPts val="0"/>
                        </a:spcAft>
                      </a:pPr>
                      <a:r>
                        <a:rPr lang="zh-CN" sz="1600" kern="100">
                          <a:effectLst/>
                        </a:rPr>
                        <a:t>缺点</a:t>
                      </a:r>
                      <a:endParaRPr lang="zh-CN" sz="12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zh-CN" sz="1600" kern="100" dirty="0">
                          <a:effectLst/>
                        </a:rPr>
                        <a:t>处理计算大、冗余高</a:t>
                      </a:r>
                      <a:endParaRPr lang="zh-CN" sz="12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ts val="2000"/>
                        </a:lnSpc>
                        <a:spcAft>
                          <a:spcPts val="0"/>
                        </a:spcAft>
                      </a:pPr>
                      <a:r>
                        <a:rPr lang="zh-CN" sz="1600" kern="100" dirty="0">
                          <a:effectLst/>
                        </a:rPr>
                        <a:t>有损压缩、与场景有误差</a:t>
                      </a:r>
                      <a:endParaRPr lang="zh-CN" sz="12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67731035"/>
                  </a:ext>
                </a:extLst>
              </a:tr>
            </a:tbl>
          </a:graphicData>
        </a:graphic>
      </p:graphicFrame>
      <p:sp>
        <p:nvSpPr>
          <p:cNvPr id="9" name="文本框 8"/>
          <p:cNvSpPr txBox="1"/>
          <p:nvPr/>
        </p:nvSpPr>
        <p:spPr>
          <a:xfrm>
            <a:off x="8358048" y="2396359"/>
            <a:ext cx="3747180" cy="369332"/>
          </a:xfrm>
          <a:prstGeom prst="rect">
            <a:avLst/>
          </a:prstGeom>
          <a:noFill/>
        </p:spPr>
        <p:txBody>
          <a:bodyPr wrap="square" rtlCol="0">
            <a:spAutoFit/>
          </a:bodyPr>
          <a:lstStyle/>
          <a:p>
            <a:r>
              <a:rPr lang="zh-CN" altLang="en-US" dirty="0" smtClean="0"/>
              <a:t>表</a:t>
            </a:r>
            <a:r>
              <a:rPr lang="en-US" altLang="zh-CN" dirty="0" smtClean="0"/>
              <a:t>4 </a:t>
            </a:r>
            <a:r>
              <a:rPr lang="zh-CN" altLang="en-US" dirty="0" smtClean="0"/>
              <a:t>原始视频与重建视频对比分析</a:t>
            </a:r>
            <a:endParaRPr lang="zh-CN" altLang="en-US" dirty="0"/>
          </a:p>
        </p:txBody>
      </p:sp>
    </p:spTree>
    <p:extLst>
      <p:ext uri="{BB962C8B-B14F-4D97-AF65-F5344CB8AC3E}">
        <p14:creationId xmlns:p14="http://schemas.microsoft.com/office/powerpoint/2010/main" val="684044386"/>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91093" y="2951"/>
            <a:ext cx="1729838" cy="4009491"/>
          </a:xfrm>
          <a:prstGeom prst="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grpSp>
        <p:nvGrpSpPr>
          <p:cNvPr id="2" name="组合 1"/>
          <p:cNvGrpSpPr/>
          <p:nvPr/>
        </p:nvGrpSpPr>
        <p:grpSpPr>
          <a:xfrm>
            <a:off x="82447" y="2879683"/>
            <a:ext cx="3357349" cy="1839296"/>
            <a:chOff x="0" y="3010281"/>
            <a:chExt cx="6441740" cy="3704871"/>
          </a:xfrm>
        </p:grpSpPr>
        <p:sp>
          <p:nvSpPr>
            <p:cNvPr id="3"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4"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5"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w="38100">
              <a:solidFill>
                <a:schemeClr val="bg1"/>
              </a:solid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6"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7"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8"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9"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0"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1"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grpSp>
      <p:sp>
        <p:nvSpPr>
          <p:cNvPr id="13" name="文本框 12"/>
          <p:cNvSpPr txBox="1"/>
          <p:nvPr/>
        </p:nvSpPr>
        <p:spPr>
          <a:xfrm>
            <a:off x="3552126" y="1800000"/>
            <a:ext cx="1009934" cy="1862048"/>
          </a:xfrm>
          <a:prstGeom prst="rect">
            <a:avLst/>
          </a:prstGeom>
          <a:noFill/>
        </p:spPr>
        <p:txBody>
          <a:bodyPr wrap="square" rtlCol="0">
            <a:spAutoFit/>
          </a:bodyPr>
          <a:lstStyle/>
          <a:p>
            <a:r>
              <a:rPr lang="en-US" altLang="zh-CN" sz="11500" dirty="0">
                <a:solidFill>
                  <a:srgbClr val="22385C"/>
                </a:solidFill>
                <a:latin typeface="宋体" panose="02010600030101010101" pitchFamily="2" charset="-122"/>
                <a:ea typeface="宋体" panose="02010600030101010101" pitchFamily="2" charset="-122"/>
              </a:rPr>
              <a:t>2</a:t>
            </a:r>
            <a:endParaRPr lang="zh-CN" altLang="en-US" sz="11500" dirty="0">
              <a:solidFill>
                <a:srgbClr val="22385C"/>
              </a:solidFill>
              <a:latin typeface="宋体" panose="02010600030101010101" pitchFamily="2" charset="-122"/>
              <a:ea typeface="宋体" panose="02010600030101010101" pitchFamily="2" charset="-122"/>
            </a:endParaRPr>
          </a:p>
        </p:txBody>
      </p:sp>
      <p:sp>
        <p:nvSpPr>
          <p:cNvPr id="14" name="文本框 13"/>
          <p:cNvSpPr txBox="1"/>
          <p:nvPr/>
        </p:nvSpPr>
        <p:spPr>
          <a:xfrm>
            <a:off x="4262088" y="1800000"/>
            <a:ext cx="7920000" cy="2215991"/>
          </a:xfrm>
          <a:prstGeom prst="rect">
            <a:avLst/>
          </a:prstGeom>
          <a:noFill/>
        </p:spPr>
        <p:txBody>
          <a:bodyPr wrap="square" rtlCol="0">
            <a:spAutoFit/>
          </a:bodyPr>
          <a:lstStyle/>
          <a:p>
            <a:r>
              <a:rPr lang="zh-CN" altLang="en-US" sz="6600" dirty="0">
                <a:solidFill>
                  <a:srgbClr val="22385C"/>
                </a:solidFill>
                <a:latin typeface="宋体" panose="02010600030101010101" pitchFamily="2" charset="-122"/>
                <a:ea typeface="宋体" panose="02010600030101010101" pitchFamily="2" charset="-122"/>
              </a:rPr>
              <a:t>主要研究工作</a:t>
            </a:r>
            <a:endParaRPr lang="en-US" altLang="zh-CN" sz="6600" dirty="0">
              <a:solidFill>
                <a:srgbClr val="22385C"/>
              </a:solidFill>
              <a:latin typeface="宋体" panose="02010600030101010101" pitchFamily="2" charset="-122"/>
              <a:ea typeface="宋体" panose="02010600030101010101" pitchFamily="2" charset="-122"/>
            </a:endParaRPr>
          </a:p>
          <a:p>
            <a:endParaRPr lang="en-US" altLang="zh-CN" sz="3600" dirty="0">
              <a:solidFill>
                <a:srgbClr val="22385C"/>
              </a:solidFill>
              <a:latin typeface="宋体" panose="02010600030101010101" pitchFamily="2" charset="-122"/>
              <a:ea typeface="宋体" panose="02010600030101010101" pitchFamily="2" charset="-122"/>
            </a:endParaRPr>
          </a:p>
          <a:p>
            <a:r>
              <a:rPr lang="en-US" altLang="zh-CN" sz="3600" dirty="0" smtClean="0">
                <a:solidFill>
                  <a:srgbClr val="22385C"/>
                </a:solidFill>
                <a:latin typeface="宋体" panose="02010600030101010101" pitchFamily="2" charset="-122"/>
                <a:ea typeface="宋体" panose="02010600030101010101" pitchFamily="2" charset="-122"/>
              </a:rPr>
              <a:t>2.3 </a:t>
            </a:r>
            <a:r>
              <a:rPr lang="zh-CN" altLang="en-US" sz="3600" dirty="0" smtClean="0">
                <a:solidFill>
                  <a:srgbClr val="22385C"/>
                </a:solidFill>
                <a:latin typeface="宋体" panose="02010600030101010101" pitchFamily="2" charset="-122"/>
                <a:ea typeface="宋体" panose="02010600030101010101" pitchFamily="2" charset="-122"/>
              </a:rPr>
              <a:t>鱼类摄食行为分类算法</a:t>
            </a:r>
            <a:endParaRPr lang="zh-CN" altLang="en-US" sz="3600" dirty="0">
              <a:solidFill>
                <a:srgbClr val="22385C"/>
              </a:solidFill>
              <a:latin typeface="宋体" panose="02010600030101010101" pitchFamily="2" charset="-122"/>
              <a:ea typeface="宋体" panose="02010600030101010101" pitchFamily="2" charset="-122"/>
            </a:endParaRPr>
          </a:p>
        </p:txBody>
      </p:sp>
      <p:sp>
        <p:nvSpPr>
          <p:cNvPr id="15" name="内容占位符 2">
            <a:extLst>
              <a:ext uri="{FF2B5EF4-FFF2-40B4-BE49-F238E27FC236}">
                <a16:creationId xmlns:a16="http://schemas.microsoft.com/office/drawing/2014/main" id="{6EF4A3F4-A7E3-4DD6-8CB2-C78DEC640BE5}"/>
              </a:ext>
            </a:extLst>
          </p:cNvPr>
          <p:cNvSpPr txBox="1">
            <a:spLocks/>
          </p:cNvSpPr>
          <p:nvPr/>
        </p:nvSpPr>
        <p:spPr>
          <a:xfrm>
            <a:off x="5400000" y="4485599"/>
            <a:ext cx="5953800" cy="96926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zh-CN" altLang="en-US" dirty="0">
                <a:solidFill>
                  <a:srgbClr val="22385C"/>
                </a:solidFill>
                <a:latin typeface="宋体" panose="02010600030101010101" pitchFamily="2" charset="-122"/>
                <a:ea typeface="宋体" panose="02010600030101010101" pitchFamily="2" charset="-122"/>
              </a:rPr>
              <a:t>拟解决的问题</a:t>
            </a:r>
            <a:r>
              <a:rPr lang="zh-CN" altLang="en-US" dirty="0" smtClean="0">
                <a:solidFill>
                  <a:srgbClr val="22385C"/>
                </a:solidFill>
                <a:latin typeface="宋体" panose="02010600030101010101" pitchFamily="2" charset="-122"/>
                <a:ea typeface="宋体" panose="02010600030101010101" pitchFamily="2" charset="-122"/>
              </a:rPr>
              <a:t>：基于视频分类技术实现鱼类摄食行为分类；</a:t>
            </a:r>
            <a:endParaRPr lang="zh-CN" altLang="en-US" sz="3600" dirty="0">
              <a:solidFill>
                <a:srgbClr val="22385C"/>
              </a:solidFill>
              <a:latin typeface="宋体" panose="02010600030101010101" pitchFamily="2" charset="-122"/>
              <a:ea typeface="宋体" panose="02010600030101010101" pitchFamily="2" charset="-122"/>
            </a:endParaRPr>
          </a:p>
        </p:txBody>
      </p:sp>
      <p:sp>
        <p:nvSpPr>
          <p:cNvPr id="16" name="灯片编号占位符 15">
            <a:extLst>
              <a:ext uri="{FF2B5EF4-FFF2-40B4-BE49-F238E27FC236}">
                <a16:creationId xmlns:a16="http://schemas.microsoft.com/office/drawing/2014/main" id="{BDB17DE2-90E2-4BA8-BD73-F12B9F0C6B5D}"/>
              </a:ext>
            </a:extLst>
          </p:cNvPr>
          <p:cNvSpPr>
            <a:spLocks noGrp="1"/>
          </p:cNvSpPr>
          <p:nvPr>
            <p:ph type="sldNum" sz="quarter" idx="12"/>
          </p:nvPr>
        </p:nvSpPr>
        <p:spPr/>
        <p:txBody>
          <a:bodyPr/>
          <a:lstStyle/>
          <a:p>
            <a:fld id="{47D26699-14D9-4138-8651-8A86584D92A6}" type="slidenum">
              <a:rPr lang="zh-CN" altLang="en-US" smtClean="0"/>
              <a:t>17</a:t>
            </a:fld>
            <a:endParaRPr lang="zh-CN" altLang="en-US"/>
          </a:p>
        </p:txBody>
      </p:sp>
    </p:spTree>
    <p:custDataLst>
      <p:tags r:id="rId1"/>
    </p:custDataLst>
    <p:extLst>
      <p:ext uri="{BB962C8B-B14F-4D97-AF65-F5344CB8AC3E}">
        <p14:creationId xmlns:p14="http://schemas.microsoft.com/office/powerpoint/2010/main" val="1202751528"/>
      </p:ext>
    </p:extLst>
  </p:cSld>
  <p:clrMapOvr>
    <a:masterClrMapping/>
  </p:clrMapOvr>
  <mc:AlternateContent xmlns:mc="http://schemas.openxmlformats.org/markup-compatibility/2006" xmlns:p14="http://schemas.microsoft.com/office/powerpoint/2010/main">
    <mc:Choice Requires="p14">
      <p:transition spd="slow" p14:dur="2000" advTm="1268"/>
    </mc:Choice>
    <mc:Fallback xmlns="">
      <p:transition spd="slow" advTm="1268"/>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3" name="图片 22"/>
          <p:cNvPicPr/>
          <p:nvPr/>
        </p:nvPicPr>
        <p:blipFill>
          <a:blip r:embed="rId3" cstate="print">
            <a:extLst>
              <a:ext uri="{28A0092B-C50C-407E-A947-70E740481C1C}">
                <a14:useLocalDpi xmlns:a14="http://schemas.microsoft.com/office/drawing/2010/main" val="0"/>
              </a:ext>
            </a:extLst>
          </a:blip>
          <a:stretch>
            <a:fillRect/>
          </a:stretch>
        </p:blipFill>
        <p:spPr>
          <a:xfrm>
            <a:off x="6334460" y="1321200"/>
            <a:ext cx="5207084" cy="2962973"/>
          </a:xfrm>
          <a:prstGeom prst="rect">
            <a:avLst/>
          </a:prstGeom>
        </p:spPr>
      </p:pic>
      <p:sp>
        <p:nvSpPr>
          <p:cNvPr id="24" name="文本框 23"/>
          <p:cNvSpPr txBox="1"/>
          <p:nvPr/>
        </p:nvSpPr>
        <p:spPr>
          <a:xfrm>
            <a:off x="7064691" y="4334254"/>
            <a:ext cx="4151113" cy="369332"/>
          </a:xfrm>
          <a:prstGeom prst="rect">
            <a:avLst/>
          </a:prstGeom>
          <a:noFill/>
        </p:spPr>
        <p:txBody>
          <a:bodyPr wrap="square" rtlCol="0">
            <a:spAutoFit/>
          </a:bodyPr>
          <a:lstStyle/>
          <a:p>
            <a:pPr algn="ctr"/>
            <a:r>
              <a:rPr lang="en-US" altLang="zh-CN" dirty="0" smtClean="0"/>
              <a:t>(a) </a:t>
            </a:r>
            <a:r>
              <a:rPr lang="zh-CN" altLang="en-US" dirty="0" smtClean="0"/>
              <a:t>视频帧间关系空间变换</a:t>
            </a:r>
            <a:endParaRPr lang="zh-CN" altLang="en-US" dirty="0"/>
          </a:p>
        </p:txBody>
      </p:sp>
      <p:pic>
        <p:nvPicPr>
          <p:cNvPr id="6" name="图片 5"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68233" y="4985607"/>
            <a:ext cx="5562528" cy="932846"/>
          </a:xfrm>
          <a:prstGeom prst="rect">
            <a:avLst/>
          </a:prstGeom>
        </p:spPr>
      </p:pic>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01</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1874776" y="1321200"/>
            <a:ext cx="9265878" cy="721965"/>
          </a:xfrm>
        </p:spPr>
        <p:txBody>
          <a:bodyPr>
            <a:normAutofit/>
          </a:bodyPr>
          <a:lstStyle/>
          <a:p>
            <a:pPr marL="0" indent="0">
              <a:lnSpc>
                <a:spcPct val="100000"/>
              </a:lnSpc>
              <a:buNone/>
            </a:pPr>
            <a:r>
              <a:rPr lang="zh-CN" altLang="en-US" dirty="0" smtClean="0">
                <a:solidFill>
                  <a:prstClr val="black"/>
                </a:solidFill>
                <a:latin typeface="宋体" panose="02010600030101010101" pitchFamily="2" charset="-122"/>
                <a:ea typeface="宋体" panose="02010600030101010101" pitchFamily="2" charset="-122"/>
              </a:rPr>
              <a:t>帧间关系贝叶斯估计网络（</a:t>
            </a:r>
            <a:r>
              <a:rPr lang="en-US" altLang="zh-CN" dirty="0" smtClean="0">
                <a:solidFill>
                  <a:prstClr val="black"/>
                </a:solidFill>
                <a:latin typeface="宋体" panose="02010600030101010101" pitchFamily="2" charset="-122"/>
                <a:ea typeface="宋体" panose="02010600030101010101" pitchFamily="2" charset="-122"/>
              </a:rPr>
              <a:t>IRBEN</a:t>
            </a:r>
            <a:r>
              <a:rPr lang="zh-CN" altLang="en-US" dirty="0" smtClean="0">
                <a:solidFill>
                  <a:prstClr val="black"/>
                </a:solidFill>
                <a:latin typeface="宋体" panose="02010600030101010101" pitchFamily="2" charset="-122"/>
                <a:ea typeface="宋体" panose="02010600030101010101" pitchFamily="2" charset="-122"/>
              </a:rPr>
              <a:t>）</a:t>
            </a: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solidFill>
                  <a:schemeClr val="bg1"/>
                </a:solidFill>
                <a:latin typeface="宋体" panose="02010600030101010101" pitchFamily="2" charset="-122"/>
                <a:ea typeface="宋体" panose="02010600030101010101" pitchFamily="2" charset="-122"/>
                <a:cs typeface="+mn-cs"/>
              </a:rPr>
              <a:t>2.3 </a:t>
            </a:r>
            <a:r>
              <a:rPr lang="zh-CN" altLang="en-US" sz="3600" dirty="0">
                <a:solidFill>
                  <a:schemeClr val="bg1"/>
                </a:solidFill>
                <a:latin typeface="宋体" panose="02010600030101010101" pitchFamily="2" charset="-122"/>
                <a:ea typeface="宋体" panose="02010600030101010101" pitchFamily="2" charset="-122"/>
                <a:cs typeface="+mn-cs"/>
              </a:rPr>
              <a:t>鱼类摄食行为分类器</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5"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18</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1940851" y="1369798"/>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n-US" altLang="zh-CN" dirty="0" smtClean="0">
              <a:solidFill>
                <a:prstClr val="black"/>
              </a:solidFill>
              <a:latin typeface="宋体" panose="02010600030101010101" pitchFamily="2" charset="-122"/>
              <a:ea typeface="宋体" panose="02010600030101010101" pitchFamily="2" charset="-122"/>
            </a:endParaRPr>
          </a:p>
        </p:txBody>
      </p:sp>
      <mc:AlternateContent xmlns:mc="http://schemas.openxmlformats.org/markup-compatibility/2006" xmlns:a14="http://schemas.microsoft.com/office/drawing/2010/main">
        <mc:Choice Requires="a14">
          <p:sp>
            <p:nvSpPr>
              <p:cNvPr id="7" name="矩形 6"/>
              <p:cNvSpPr/>
              <p:nvPr/>
            </p:nvSpPr>
            <p:spPr>
              <a:xfrm>
                <a:off x="842536" y="2091763"/>
                <a:ext cx="6189117" cy="4107278"/>
              </a:xfrm>
              <a:prstGeom prst="rect">
                <a:avLst/>
              </a:prstGeom>
            </p:spPr>
            <p:txBody>
              <a:bodyPr wrap="square">
                <a:spAutoFit/>
              </a:bodyPr>
              <a:lstStyle/>
              <a:p>
                <a:pPr marL="450215" indent="266700">
                  <a:lnSpc>
                    <a:spcPct val="150000"/>
                  </a:lnSpc>
                  <a:spcAft>
                    <a:spcPts val="0"/>
                  </a:spcAft>
                </a:pPr>
                <a:r>
                  <a:rPr lang="en-US" altLang="zh-CN" sz="2000" kern="100" dirty="0" smtClean="0">
                    <a:ea typeface="宋体" panose="02010600030101010101" pitchFamily="2" charset="-122"/>
                    <a:cs typeface="Times New Roman" panose="02020603050405020304" pitchFamily="18" charset="0"/>
                  </a:rPr>
                  <a:t>     </a:t>
                </a:r>
                <a14:m>
                  <m:oMath xmlns:m="http://schemas.openxmlformats.org/officeDocument/2006/math">
                    <m:r>
                      <a:rPr lang="en-US" altLang="zh-CN" sz="2000" i="1" kern="100" smtClean="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smtClean="0">
                                <a:latin typeface="Cambria Math" panose="02040503050406030204" pitchFamily="18" charset="0"/>
                                <a:ea typeface="宋体" panose="02010600030101010101" pitchFamily="2" charset="-122"/>
                                <a:cs typeface="Times New Roman" panose="02020603050405020304" pitchFamily="18" charset="0"/>
                              </a:rPr>
                              <m:t>𝜏</m:t>
                            </m:r>
                          </m:sub>
                        </m:sSub>
                      </m:e>
                    </m:d>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 </m:t>
                    </m:r>
                    <m:f>
                      <m:f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endChr m:val="|"/>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a:latin typeface="Cambria Math" panose="02040503050406030204" pitchFamily="18" charset="0"/>
                                    <a:ea typeface="宋体" panose="02010600030101010101" pitchFamily="2" charset="-122"/>
                                    <a:cs typeface="Times New Roman" panose="02020603050405020304" pitchFamily="18" charset="0"/>
                                  </a:rPr>
                                  <m:t>𝜏</m:t>
                                </m:r>
                              </m:sub>
                            </m:sSub>
                          </m:e>
                        </m:d>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 </m:t>
                        </m:r>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num>
                      <m:den>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endChr m:val="|"/>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 </m:t>
                            </m:r>
                          </m:e>
                        </m:d>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a:latin typeface="Cambria Math" panose="02040503050406030204" pitchFamily="18" charset="0"/>
                                <a:ea typeface="宋体" panose="02010600030101010101" pitchFamily="2" charset="-122"/>
                                <a:cs typeface="Times New Roman" panose="02020603050405020304" pitchFamily="18" charset="0"/>
                              </a:rPr>
                              <m:t>𝜏</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den>
                    </m:f>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 </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sub>
                        </m:sSub>
                      </m:e>
                    </m:d>
                  </m:oMath>
                </a14:m>
                <a:r>
                  <a:rPr lang="en-US" altLang="zh-CN" sz="2000" kern="100" dirty="0">
                    <a:ea typeface="宋体" panose="02010600030101010101" pitchFamily="2" charset="-122"/>
                    <a:cs typeface="Times New Roman" panose="02020603050405020304" pitchFamily="18" charset="0"/>
                  </a:rPr>
                  <a:t> </a:t>
                </a:r>
                <a14:m>
                  <m:oMath xmlns:m="http://schemas.openxmlformats.org/officeDocument/2006/math">
                    <m:r>
                      <a:rPr lang="en-US" altLang="zh-CN" sz="2000" b="0" i="0" kern="100" smtClean="0">
                        <a:latin typeface="Cambria Math" panose="02040503050406030204" pitchFamily="18" charset="0"/>
                        <a:ea typeface="宋体" panose="02010600030101010101" pitchFamily="2" charset="-122"/>
                        <a:cs typeface="Times New Roman" panose="02020603050405020304" pitchFamily="18" charset="0"/>
                      </a:rPr>
                      <m:t>                      </m:t>
                    </m:r>
                    <m:d>
                      <m:dPr>
                        <m:ctrlPr>
                          <a:rPr lang="en-US" altLang="zh-CN" sz="2000" b="0" i="1" kern="100">
                            <a:latin typeface="Cambria Math" panose="02040503050406030204" pitchFamily="18" charset="0"/>
                            <a:ea typeface="宋体" panose="02010600030101010101" pitchFamily="2" charset="-122"/>
                            <a:cs typeface="Times New Roman" panose="02020603050405020304" pitchFamily="18" charset="0"/>
                          </a:rPr>
                        </m:ctrlPr>
                      </m:dPr>
                      <m:e>
                        <m:r>
                          <a:rPr lang="en-US" altLang="zh-CN" sz="2000" b="0" i="0" kern="100" smtClean="0">
                            <a:latin typeface="Cambria Math" panose="02040503050406030204" pitchFamily="18" charset="0"/>
                            <a:ea typeface="宋体" panose="02010600030101010101" pitchFamily="2" charset="-122"/>
                            <a:cs typeface="Times New Roman" panose="02020603050405020304" pitchFamily="18" charset="0"/>
                          </a:rPr>
                          <m:t>1</m:t>
                        </m:r>
                      </m:e>
                    </m:d>
                  </m:oMath>
                </a14:m>
                <a:endParaRPr lang="en-US" altLang="zh-CN" sz="2000" kern="100" dirty="0" smtClean="0">
                  <a:ea typeface="宋体" panose="02010600030101010101" pitchFamily="2" charset="-122"/>
                  <a:cs typeface="Times New Roman" panose="02020603050405020304" pitchFamily="18" charset="0"/>
                </a:endParaRPr>
              </a:p>
              <a:p>
                <a:pPr marL="450215" indent="266700">
                  <a:lnSpc>
                    <a:spcPct val="150000"/>
                  </a:lnSpc>
                  <a:spcAft>
                    <a:spcPts val="0"/>
                  </a:spcAft>
                </a:pPr>
                <a:r>
                  <a:rPr lang="en-US" altLang="zh-CN" sz="2000" kern="100" dirty="0" smtClean="0">
                    <a:ea typeface="宋体" panose="02010600030101010101" pitchFamily="2" charset="-122"/>
                    <a:cs typeface="Times New Roman" panose="02020603050405020304" pitchFamily="18" charset="0"/>
                  </a:rPr>
                  <a:t>        </a:t>
                </a:r>
                <a14:m>
                  <m:oMath xmlns:m="http://schemas.openxmlformats.org/officeDocument/2006/math">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000" i="1" kern="100">
                            <a:latin typeface="Cambria Math" panose="02040503050406030204" pitchFamily="18" charset="0"/>
                            <a:ea typeface="Cambria Math" panose="02040503050406030204" pitchFamily="18" charset="0"/>
                            <a:cs typeface="Times New Roman" panose="02020603050405020304" pitchFamily="18" charset="0"/>
                          </a:rPr>
                          <m:t>𝑓</m:t>
                        </m:r>
                      </m:e>
                    </m:d>
                  </m:oMath>
                </a14:m>
                <a:r>
                  <a:rPr lang="zh-CN" altLang="en-US" sz="2000" dirty="0"/>
                  <a:t> </a:t>
                </a:r>
                <a:r>
                  <a:rPr lang="en-US" altLang="zh-CN" sz="2000" dirty="0"/>
                  <a:t>= </a:t>
                </a:r>
                <a14:m>
                  <m:oMath xmlns:m="http://schemas.openxmlformats.org/officeDocument/2006/math">
                    <m:f>
                      <m:fPr>
                        <m:ctrlPr>
                          <a:rPr lang="en-US" altLang="zh-CN" sz="2000" i="1">
                            <a:latin typeface="Cambria Math" panose="02040503050406030204" pitchFamily="18" charset="0"/>
                          </a:rPr>
                        </m:ctrlPr>
                      </m:fPr>
                      <m:num>
                        <m:r>
                          <a:rPr lang="en-US" altLang="zh-CN" sz="2000" i="1">
                            <a:latin typeface="Cambria Math" panose="02040503050406030204" pitchFamily="18" charset="0"/>
                          </a:rPr>
                          <m:t>𝑝</m:t>
                        </m:r>
                        <m:d>
                          <m:dPr>
                            <m:ctrlPr>
                              <a:rPr lang="en-US" altLang="zh-CN" sz="2000" i="1">
                                <a:latin typeface="Cambria Math" panose="02040503050406030204" pitchFamily="18" charset="0"/>
                              </a:rPr>
                            </m:ctrlPr>
                          </m:dPr>
                          <m:e>
                            <m:r>
                              <a:rPr lang="en-US" altLang="zh-CN" sz="2000" i="1">
                                <a:latin typeface="Cambria Math" panose="02040503050406030204" pitchFamily="18" charset="0"/>
                              </a:rPr>
                              <m:t>𝑓</m:t>
                            </m:r>
                          </m:e>
                          <m:e>
                            <m:r>
                              <a:rPr lang="en-US" altLang="zh-CN" sz="2000" i="1">
                                <a:latin typeface="Cambria Math" panose="02040503050406030204" pitchFamily="18" charset="0"/>
                              </a:rPr>
                              <m:t>𝑧</m:t>
                            </m:r>
                          </m:e>
                        </m:d>
                      </m:num>
                      <m:den>
                        <m:r>
                          <a:rPr lang="en-US" altLang="zh-CN" sz="2000" i="1">
                            <a:latin typeface="Cambria Math" panose="02040503050406030204" pitchFamily="18" charset="0"/>
                          </a:rPr>
                          <m:t>𝑝</m:t>
                        </m:r>
                        <m:d>
                          <m:dPr>
                            <m:ctrlPr>
                              <a:rPr lang="en-US" altLang="zh-CN" sz="2000" i="1">
                                <a:latin typeface="Cambria Math" panose="02040503050406030204" pitchFamily="18" charset="0"/>
                              </a:rPr>
                            </m:ctrlPr>
                          </m:dPr>
                          <m:e>
                            <m:r>
                              <a:rPr lang="en-US" altLang="zh-CN" sz="2000" i="1">
                                <a:latin typeface="Cambria Math" panose="02040503050406030204" pitchFamily="18" charset="0"/>
                              </a:rPr>
                              <m:t>𝑧</m:t>
                            </m:r>
                          </m:e>
                          <m:e>
                            <m:r>
                              <a:rPr lang="en-US" altLang="zh-CN" sz="2000" i="1">
                                <a:latin typeface="Cambria Math" panose="02040503050406030204" pitchFamily="18" charset="0"/>
                              </a:rPr>
                              <m:t>𝑓</m:t>
                            </m:r>
                          </m:e>
                        </m:d>
                      </m:den>
                    </m:f>
                    <m:r>
                      <a:rPr lang="en-US" altLang="zh-CN" sz="2000" i="1">
                        <a:latin typeface="Cambria Math" panose="02040503050406030204" pitchFamily="18" charset="0"/>
                      </a:rPr>
                      <m:t>𝑝</m:t>
                    </m:r>
                    <m:r>
                      <a:rPr lang="en-US" altLang="zh-CN" sz="2000" i="1">
                        <a:latin typeface="Cambria Math" panose="02040503050406030204" pitchFamily="18" charset="0"/>
                      </a:rPr>
                      <m:t>(</m:t>
                    </m:r>
                    <m:r>
                      <a:rPr lang="en-US" altLang="zh-CN" sz="2000" i="1">
                        <a:latin typeface="Cambria Math" panose="02040503050406030204" pitchFamily="18" charset="0"/>
                      </a:rPr>
                      <m:t>𝑧</m:t>
                    </m:r>
                    <m:r>
                      <a:rPr lang="en-US" altLang="zh-CN" sz="2000" i="1">
                        <a:latin typeface="Cambria Math" panose="02040503050406030204" pitchFamily="18" charset="0"/>
                      </a:rPr>
                      <m:t>)</m:t>
                    </m:r>
                  </m:oMath>
                </a14:m>
                <a:endParaRPr lang="zh-CN" altLang="zh-CN" sz="2000" kern="100" dirty="0">
                  <a:latin typeface="Calibri" panose="020F0502020204030204" pitchFamily="34" charset="0"/>
                  <a:ea typeface="宋体" panose="02010600030101010101" pitchFamily="2" charset="-122"/>
                  <a:cs typeface="Times New Roman" panose="02020603050405020304" pitchFamily="18" charset="0"/>
                </a:endParaRPr>
              </a:p>
              <a:p>
                <a:pPr marL="450215" indent="266700">
                  <a:lnSpc>
                    <a:spcPct val="150000"/>
                  </a:lnSpc>
                  <a:spcAft>
                    <a:spcPts val="0"/>
                  </a:spcAft>
                </a:pPr>
                <a14:m>
                  <m:oMathPara xmlns:m="http://schemas.openxmlformats.org/officeDocument/2006/math">
                    <m:oMathParaPr>
                      <m:jc m:val="centerGroup"/>
                    </m:oMathParaPr>
                    <m:oMath xmlns:m="http://schemas.openxmlformats.org/officeDocument/2006/math">
                      <m:f>
                        <m:f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a:latin typeface="Cambria Math" panose="02040503050406030204" pitchFamily="18" charset="0"/>
                                  <a:ea typeface="宋体" panose="02010600030101010101" pitchFamily="2" charset="-122"/>
                                  <a:cs typeface="Times New Roman" panose="02020603050405020304" pitchFamily="18" charset="0"/>
                                </a:rPr>
                                <m:t>𝜏</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𝑧</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num>
                        <m:den>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b="0" i="1" kern="100" smtClean="0">
                                  <a:latin typeface="Cambria Math" panose="02040503050406030204" pitchFamily="18" charset="0"/>
                                  <a:ea typeface="Cambria Math" panose="02040503050406030204" pitchFamily="18" charset="0"/>
                                  <a:cs typeface="Times New Roman" panose="02020603050405020304" pitchFamily="18" charset="0"/>
                                </a:rPr>
                                <m:t>𝑧</m:t>
                              </m:r>
                              <m:r>
                                <a:rPr lang="en-US" altLang="zh-CN" sz="2000" b="0" i="1" kern="100"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a:latin typeface="Cambria Math" panose="02040503050406030204" pitchFamily="18" charset="0"/>
                                  <a:ea typeface="宋体" panose="02010600030101010101" pitchFamily="2" charset="-122"/>
                                  <a:cs typeface="Times New Roman" panose="02020603050405020304" pitchFamily="18" charset="0"/>
                                </a:rPr>
                                <m:t>𝜏</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den>
                      </m:f>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r>
                            <m:rPr>
                              <m:sty m:val="p"/>
                            </m:rPr>
                            <a:rPr lang="en-US" altLang="zh-CN" sz="2000" kern="100">
                              <a:latin typeface="Cambria Math" panose="02040503050406030204" pitchFamily="18" charset="0"/>
                              <a:ea typeface="宋体" panose="02010600030101010101" pitchFamily="2" charset="-122"/>
                              <a:cs typeface="Times New Roman" panose="02020603050405020304" pitchFamily="18" charset="0"/>
                            </a:rPr>
                            <m:t>z</m:t>
                          </m:r>
                        </m:e>
                      </m:d>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 </m:t>
                      </m:r>
                      <m:f>
                        <m:f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endChr m:val="|"/>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a:latin typeface="Cambria Math" panose="02040503050406030204" pitchFamily="18" charset="0"/>
                                      <a:ea typeface="宋体" panose="02010600030101010101" pitchFamily="2" charset="-122"/>
                                      <a:cs typeface="Times New Roman" panose="02020603050405020304" pitchFamily="18" charset="0"/>
                                    </a:rPr>
                                    <m:t>𝜏</m:t>
                                  </m:r>
                                </m:sub>
                              </m:sSub>
                            </m:e>
                          </m:d>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 </m:t>
                          </m:r>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num>
                        <m:den>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endChr m:val="|"/>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 </m:t>
                              </m:r>
                            </m:e>
                          </m:d>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a:latin typeface="Cambria Math" panose="02040503050406030204" pitchFamily="18" charset="0"/>
                                  <a:ea typeface="宋体" panose="02010600030101010101" pitchFamily="2" charset="-122"/>
                                  <a:cs typeface="Times New Roman" panose="02020603050405020304" pitchFamily="18" charset="0"/>
                                </a:rPr>
                                <m:t>𝜏</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den>
                      </m:f>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 </m:t>
                      </m:r>
                      <m:f>
                        <m:f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𝑧</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num>
                        <m:den>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𝑧</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den>
                      </m:f>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𝑧</m:t>
                          </m:r>
                        </m:e>
                      </m:d>
                    </m:oMath>
                  </m:oMathPara>
                </a14:m>
                <a:endParaRPr lang="zh-CN" altLang="zh-CN" sz="2000" kern="100" dirty="0">
                  <a:latin typeface="Calibri" panose="020F0502020204030204" pitchFamily="34" charset="0"/>
                  <a:ea typeface="宋体" panose="02010600030101010101" pitchFamily="2" charset="-122"/>
                  <a:cs typeface="Times New Roman" panose="02020603050405020304" pitchFamily="18" charset="0"/>
                </a:endParaRPr>
              </a:p>
              <a:p>
                <a:pPr marL="450215" indent="266700">
                  <a:lnSpc>
                    <a:spcPct val="150000"/>
                  </a:lnSpc>
                  <a:spcAft>
                    <a:spcPts val="0"/>
                  </a:spcAft>
                </a:pPr>
                <a14:m>
                  <m:oMath xmlns:m="http://schemas.openxmlformats.org/officeDocument/2006/math">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𝑧</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a:latin typeface="Cambria Math" panose="02040503050406030204" pitchFamily="18" charset="0"/>
                                <a:ea typeface="宋体" panose="02010600030101010101" pitchFamily="2" charset="-122"/>
                                <a:cs typeface="Times New Roman" panose="02020603050405020304" pitchFamily="18" charset="0"/>
                              </a:rPr>
                              <m:t>𝜏</m:t>
                            </m:r>
                          </m:sub>
                        </m:sSub>
                      </m:e>
                    </m:d>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f>
                      <m:f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endChr m:val="|"/>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a:latin typeface="Cambria Math" panose="02040503050406030204" pitchFamily="18" charset="0"/>
                                    <a:ea typeface="宋体" panose="02010600030101010101" pitchFamily="2" charset="-122"/>
                                    <a:cs typeface="Times New Roman" panose="02020603050405020304" pitchFamily="18" charset="0"/>
                                  </a:rPr>
                                  <m:t>𝜏</m:t>
                                </m:r>
                              </m:sub>
                            </m:sSub>
                          </m:e>
                        </m:d>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 </m:t>
                        </m:r>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num>
                      <m:den>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endChr m:val="|"/>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 </m:t>
                            </m:r>
                          </m:e>
                        </m:d>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a:latin typeface="Cambria Math" panose="02040503050406030204" pitchFamily="18" charset="0"/>
                                <a:ea typeface="宋体" panose="02010600030101010101" pitchFamily="2" charset="-122"/>
                                <a:cs typeface="Times New Roman" panose="02020603050405020304" pitchFamily="18" charset="0"/>
                              </a:rPr>
                              <m:t>𝜏</m:t>
                            </m:r>
                          </m:sub>
                        </m:s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den>
                    </m:f>
                    <m:f>
                      <m:f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a:latin typeface="Cambria Math" panose="02040503050406030204" pitchFamily="18" charset="0"/>
                                    <a:ea typeface="宋体" panose="02010600030101010101" pitchFamily="2" charset="-122"/>
                                    <a:cs typeface="Times New Roman" panose="02020603050405020304" pitchFamily="18" charset="0"/>
                                  </a:rPr>
                                  <m:t>𝜏</m:t>
                                </m:r>
                              </m:sub>
                            </m:sSub>
                          </m:e>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𝑧</m:t>
                            </m:r>
                          </m:e>
                        </m:d>
                      </m:num>
                      <m:den>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sub>
                            </m:sSub>
                          </m:e>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𝑧</m:t>
                            </m:r>
                          </m:e>
                        </m:d>
                      </m:den>
                    </m:f>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𝑧</m:t>
                        </m:r>
                      </m:e>
                      <m:e>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sub>
                        </m:sSub>
                      </m:e>
                    </m:d>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      </m:t>
                    </m:r>
                  </m:oMath>
                </a14:m>
                <a:r>
                  <a:rPr lang="en-US" altLang="zh-CN" sz="2000" kern="100" dirty="0" smtClean="0">
                    <a:latin typeface="Calibri" panose="020F0502020204030204" pitchFamily="34" charset="0"/>
                    <a:ea typeface="宋体" panose="02010600030101010101" pitchFamily="2" charset="-122"/>
                    <a:cs typeface="Times New Roman" panose="02020603050405020304" pitchFamily="18" charset="0"/>
                  </a:rPr>
                  <a:t>     (2)</a:t>
                </a:r>
                <a:endParaRPr lang="zh-CN" altLang="zh-CN" sz="2000" kern="100" dirty="0">
                  <a:latin typeface="Calibri" panose="020F0502020204030204" pitchFamily="34" charset="0"/>
                  <a:ea typeface="宋体" panose="02010600030101010101" pitchFamily="2" charset="-122"/>
                  <a:cs typeface="Times New Roman" panose="02020603050405020304" pitchFamily="18" charset="0"/>
                </a:endParaRPr>
              </a:p>
              <a:p>
                <a:pPr>
                  <a:lnSpc>
                    <a:spcPct val="150000"/>
                  </a:lnSpc>
                </a:pPr>
                <a14:m>
                  <m:oMathPara xmlns:m="http://schemas.openxmlformats.org/officeDocument/2006/math">
                    <m:oMathParaPr>
                      <m:jc m:val="center"/>
                    </m:oMathParaPr>
                    <m:oMath xmlns:m="http://schemas.openxmlformats.org/officeDocument/2006/math">
                      <m:r>
                        <a:rPr lang="en-US" altLang="zh-CN" sz="2000" i="1">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sz="2000" i="1">
                              <a:effectLst/>
                              <a:latin typeface="Cambria Math" panose="02040503050406030204" pitchFamily="18" charset="0"/>
                              <a:ea typeface="Cambria Math" panose="02040503050406030204" pitchFamily="18" charset="0"/>
                            </a:rPr>
                          </m:ctrlPr>
                        </m:dPr>
                        <m:e>
                          <m:r>
                            <a:rPr lang="en-US" altLang="zh-CN" sz="2000" i="1">
                              <a:latin typeface="Cambria Math" panose="02040503050406030204" pitchFamily="18" charset="0"/>
                              <a:ea typeface="宋体" panose="02010600030101010101" pitchFamily="2" charset="-122"/>
                              <a:cs typeface="Times New Roman" panose="02020603050405020304" pitchFamily="18" charset="0"/>
                            </a:rPr>
                            <m:t>𝑧</m:t>
                          </m:r>
                          <m:r>
                            <a:rPr lang="en-US" altLang="zh-CN" sz="2000" i="1">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sz="2000" i="1" kern="100">
                                  <a:latin typeface="Cambria Math" panose="02040503050406030204" pitchFamily="18" charset="0"/>
                                  <a:ea typeface="宋体" panose="02010600030101010101" pitchFamily="2" charset="-122"/>
                                  <a:cs typeface="Times New Roman" panose="02020603050405020304" pitchFamily="18" charset="0"/>
                                </a:rPr>
                                <m:t>+</m:t>
                              </m:r>
                              <m:r>
                                <a:rPr lang="zh-CN" altLang="en-US" sz="2000" i="1" kern="100">
                                  <a:latin typeface="Cambria Math" panose="02040503050406030204" pitchFamily="18" charset="0"/>
                                  <a:ea typeface="宋体" panose="02010600030101010101" pitchFamily="2" charset="-122"/>
                                  <a:cs typeface="Times New Roman" panose="02020603050405020304" pitchFamily="18" charset="0"/>
                                </a:rPr>
                                <m:t>𝜏</m:t>
                              </m:r>
                            </m:sub>
                          </m:sSub>
                        </m:e>
                      </m:d>
                      <m:r>
                        <a:rPr lang="en-US" altLang="zh-CN" sz="2000" i="1">
                          <a:latin typeface="Cambria Math" panose="02040503050406030204" pitchFamily="18" charset="0"/>
                          <a:ea typeface="宋体" panose="02010600030101010101" pitchFamily="2" charset="-122"/>
                          <a:cs typeface="Times New Roman" panose="02020603050405020304" pitchFamily="18" charset="0"/>
                        </a:rPr>
                        <m:t>=</m:t>
                      </m:r>
                      <m:r>
                        <a:rPr lang="en-US" altLang="zh-CN" sz="2000" i="1">
                          <a:latin typeface="Cambria Math" panose="02040503050406030204" pitchFamily="18" charset="0"/>
                          <a:ea typeface="宋体" panose="02010600030101010101" pitchFamily="2" charset="-122"/>
                          <a:cs typeface="Times New Roman" panose="02020603050405020304" pitchFamily="18" charset="0"/>
                        </a:rPr>
                        <m:t>𝑔𝑒𝑛</m:t>
                      </m:r>
                      <m:d>
                        <m:dPr>
                          <m:begChr m:val="["/>
                          <m:endChr m:val="]"/>
                          <m:ctrlPr>
                            <a:rPr lang="zh-CN" altLang="zh-CN" sz="2000" i="1">
                              <a:effectLst/>
                              <a:latin typeface="Cambria Math" panose="02040503050406030204" pitchFamily="18" charset="0"/>
                              <a:ea typeface="Cambria Math" panose="02040503050406030204" pitchFamily="18" charset="0"/>
                            </a:rPr>
                          </m:ctrlPr>
                        </m:dPr>
                        <m:e>
                          <m:r>
                            <a:rPr lang="en-US" altLang="zh-CN" sz="2000" i="1">
                              <a:latin typeface="Cambria Math" panose="02040503050406030204" pitchFamily="18" charset="0"/>
                              <a:ea typeface="宋体" panose="02010600030101010101" pitchFamily="2" charset="-122"/>
                              <a:cs typeface="Times New Roman" panose="02020603050405020304" pitchFamily="18" charset="0"/>
                            </a:rPr>
                            <m:t>𝑝</m:t>
                          </m:r>
                          <m:d>
                            <m:dPr>
                              <m:ctrlPr>
                                <a:rPr lang="zh-CN" altLang="zh-CN" sz="2000" i="1">
                                  <a:effectLst/>
                                  <a:latin typeface="Cambria Math" panose="02040503050406030204" pitchFamily="18" charset="0"/>
                                  <a:ea typeface="Cambria Math" panose="02040503050406030204" pitchFamily="18" charset="0"/>
                                </a:rPr>
                              </m:ctrlPr>
                            </m:dPr>
                            <m:e>
                              <m:r>
                                <a:rPr lang="en-US" altLang="zh-CN" sz="2000" i="1">
                                  <a:latin typeface="Cambria Math" panose="02040503050406030204" pitchFamily="18" charset="0"/>
                                  <a:ea typeface="宋体" panose="02010600030101010101" pitchFamily="2" charset="-122"/>
                                  <a:cs typeface="Times New Roman" panose="02020603050405020304" pitchFamily="18" charset="0"/>
                                </a:rPr>
                                <m:t>𝑧</m:t>
                              </m:r>
                            </m:e>
                            <m:e>
                              <m:sSub>
                                <m:sSubPr>
                                  <m:ctrlPr>
                                    <a:rPr lang="zh-CN" altLang="zh-CN" sz="2000" i="1">
                                      <a:effectLst/>
                                      <a:latin typeface="Cambria Math" panose="02040503050406030204" pitchFamily="18" charset="0"/>
                                      <a:ea typeface="Cambria Math" panose="02040503050406030204" pitchFamily="18" charset="0"/>
                                    </a:rPr>
                                  </m:ctrlPr>
                                </m:sSubPr>
                                <m:e>
                                  <m:r>
                                    <a:rPr lang="en-US" altLang="zh-CN" sz="2000" i="1">
                                      <a:latin typeface="Cambria Math" panose="02040503050406030204" pitchFamily="18" charset="0"/>
                                      <a:ea typeface="宋体" panose="02010600030101010101" pitchFamily="2" charset="-122"/>
                                      <a:cs typeface="Times New Roman" panose="02020603050405020304" pitchFamily="18" charset="0"/>
                                    </a:rPr>
                                    <m:t>𝑓</m:t>
                                  </m:r>
                                </m:e>
                                <m:sub>
                                  <m:r>
                                    <a:rPr lang="en-US" altLang="zh-CN" sz="2000" i="1">
                                      <a:latin typeface="Cambria Math" panose="02040503050406030204" pitchFamily="18" charset="0"/>
                                      <a:ea typeface="宋体" panose="02010600030101010101" pitchFamily="2" charset="-122"/>
                                      <a:cs typeface="Times New Roman" panose="02020603050405020304" pitchFamily="18" charset="0"/>
                                    </a:rPr>
                                    <m:t>𝑡</m:t>
                                  </m:r>
                                </m:sub>
                              </m:sSub>
                            </m:e>
                          </m:d>
                        </m:e>
                      </m:d>
                    </m:oMath>
                  </m:oMathPara>
                </a14:m>
                <a:endParaRPr lang="zh-CN" altLang="en-US" sz="2000" dirty="0"/>
              </a:p>
            </p:txBody>
          </p:sp>
        </mc:Choice>
        <mc:Fallback xmlns="">
          <p:sp>
            <p:nvSpPr>
              <p:cNvPr id="7" name="矩形 6"/>
              <p:cNvSpPr>
                <a:spLocks noRot="1" noChangeAspect="1" noMove="1" noResize="1" noEditPoints="1" noAdjustHandles="1" noChangeArrowheads="1" noChangeShapeType="1" noTextEdit="1"/>
              </p:cNvSpPr>
              <p:nvPr/>
            </p:nvSpPr>
            <p:spPr>
              <a:xfrm>
                <a:off x="842536" y="2091763"/>
                <a:ext cx="6189117" cy="4107278"/>
              </a:xfrm>
              <a:prstGeom prst="rect">
                <a:avLst/>
              </a:prstGeom>
              <a:blipFill>
                <a:blip r:embed="rId6"/>
                <a:stretch>
                  <a:fillRect/>
                </a:stretch>
              </a:blipFill>
            </p:spPr>
            <p:txBody>
              <a:bodyPr/>
              <a:lstStyle/>
              <a:p>
                <a:r>
                  <a:rPr lang="zh-CN" altLang="en-US">
                    <a:noFill/>
                  </a:rPr>
                  <a:t> </a:t>
                </a:r>
              </a:p>
            </p:txBody>
          </p:sp>
        </mc:Fallback>
      </mc:AlternateContent>
      <p:sp>
        <p:nvSpPr>
          <p:cNvPr id="9" name="文本框 8"/>
          <p:cNvSpPr txBox="1"/>
          <p:nvPr/>
        </p:nvSpPr>
        <p:spPr>
          <a:xfrm>
            <a:off x="7120170" y="5804294"/>
            <a:ext cx="4151113" cy="369332"/>
          </a:xfrm>
          <a:prstGeom prst="rect">
            <a:avLst/>
          </a:prstGeom>
          <a:noFill/>
        </p:spPr>
        <p:txBody>
          <a:bodyPr wrap="square" rtlCol="0">
            <a:spAutoFit/>
          </a:bodyPr>
          <a:lstStyle/>
          <a:p>
            <a:pPr algn="ctr"/>
            <a:r>
              <a:rPr lang="en-US" altLang="zh-CN" dirty="0" smtClean="0"/>
              <a:t>(b) IRBEN</a:t>
            </a:r>
            <a:r>
              <a:rPr lang="zh-CN" altLang="en-US" dirty="0" smtClean="0"/>
              <a:t>结构示意图</a:t>
            </a:r>
            <a:endParaRPr lang="zh-CN" altLang="en-US" dirty="0"/>
          </a:p>
        </p:txBody>
      </p:sp>
      <p:sp>
        <p:nvSpPr>
          <p:cNvPr id="11" name="矩形 10"/>
          <p:cNvSpPr/>
          <p:nvPr/>
        </p:nvSpPr>
        <p:spPr>
          <a:xfrm>
            <a:off x="1808702" y="2195095"/>
            <a:ext cx="2922955" cy="7119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3802660" y="4862346"/>
            <a:ext cx="1030597" cy="7119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4716861"/>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p:cNvPicPr/>
          <p:nvPr/>
        </p:nvPicPr>
        <p:blipFill>
          <a:blip r:embed="rId3" cstate="print">
            <a:extLst>
              <a:ext uri="{28A0092B-C50C-407E-A947-70E740481C1C}">
                <a14:useLocalDpi xmlns:a14="http://schemas.microsoft.com/office/drawing/2010/main" val="0"/>
              </a:ext>
            </a:extLst>
          </a:blip>
          <a:stretch>
            <a:fillRect/>
          </a:stretch>
        </p:blipFill>
        <p:spPr>
          <a:xfrm>
            <a:off x="1048841" y="2642400"/>
            <a:ext cx="5207084" cy="2962973"/>
          </a:xfrm>
          <a:prstGeom prst="rect">
            <a:avLst/>
          </a:prstGeom>
        </p:spPr>
      </p:pic>
      <p:sp>
        <p:nvSpPr>
          <p:cNvPr id="24" name="文本框 23"/>
          <p:cNvSpPr txBox="1"/>
          <p:nvPr/>
        </p:nvSpPr>
        <p:spPr>
          <a:xfrm>
            <a:off x="1576826" y="5733787"/>
            <a:ext cx="4151113" cy="369332"/>
          </a:xfrm>
          <a:prstGeom prst="rect">
            <a:avLst/>
          </a:prstGeom>
          <a:noFill/>
        </p:spPr>
        <p:txBody>
          <a:bodyPr wrap="square" rtlCol="0">
            <a:spAutoFit/>
          </a:bodyPr>
          <a:lstStyle/>
          <a:p>
            <a:pPr algn="ctr"/>
            <a:r>
              <a:rPr lang="en-US" altLang="zh-CN" dirty="0" smtClean="0"/>
              <a:t>(a) </a:t>
            </a:r>
            <a:r>
              <a:rPr lang="zh-CN" altLang="en-US" dirty="0" smtClean="0"/>
              <a:t>视频帧间关系空间变换</a:t>
            </a:r>
            <a:endParaRPr lang="zh-CN" altLang="en-US" dirty="0"/>
          </a:p>
        </p:txBody>
      </p:sp>
      <p:pic>
        <p:nvPicPr>
          <p:cNvPr id="6" name="图片 5"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9472" y="3657463"/>
            <a:ext cx="5562528" cy="932846"/>
          </a:xfrm>
          <a:prstGeom prst="rect">
            <a:avLst/>
          </a:prstGeom>
        </p:spPr>
      </p:pic>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01</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1874776" y="1321200"/>
            <a:ext cx="9265878" cy="721965"/>
          </a:xfrm>
        </p:spPr>
        <p:txBody>
          <a:bodyPr>
            <a:normAutofit/>
          </a:bodyPr>
          <a:lstStyle/>
          <a:p>
            <a:pPr marL="0" indent="0">
              <a:lnSpc>
                <a:spcPct val="100000"/>
              </a:lnSpc>
              <a:buNone/>
            </a:pPr>
            <a:r>
              <a:rPr lang="zh-CN" altLang="en-US" dirty="0" smtClean="0">
                <a:solidFill>
                  <a:prstClr val="black"/>
                </a:solidFill>
                <a:latin typeface="宋体" panose="02010600030101010101" pitchFamily="2" charset="-122"/>
                <a:ea typeface="宋体" panose="02010600030101010101" pitchFamily="2" charset="-122"/>
              </a:rPr>
              <a:t>帧间关系贝叶斯估计网络（</a:t>
            </a:r>
            <a:r>
              <a:rPr lang="en-US" altLang="zh-CN" dirty="0" smtClean="0">
                <a:solidFill>
                  <a:prstClr val="black"/>
                </a:solidFill>
                <a:latin typeface="宋体" panose="02010600030101010101" pitchFamily="2" charset="-122"/>
                <a:ea typeface="宋体" panose="02010600030101010101" pitchFamily="2" charset="-122"/>
              </a:rPr>
              <a:t>IRBEN</a:t>
            </a:r>
            <a:r>
              <a:rPr lang="zh-CN" altLang="en-US" dirty="0" smtClean="0">
                <a:solidFill>
                  <a:prstClr val="black"/>
                </a:solidFill>
                <a:latin typeface="宋体" panose="02010600030101010101" pitchFamily="2" charset="-122"/>
                <a:ea typeface="宋体" panose="02010600030101010101" pitchFamily="2" charset="-122"/>
              </a:rPr>
              <a:t>）</a:t>
            </a: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solidFill>
                  <a:schemeClr val="bg1"/>
                </a:solidFill>
                <a:latin typeface="宋体" panose="02010600030101010101" pitchFamily="2" charset="-122"/>
                <a:ea typeface="宋体" panose="02010600030101010101" pitchFamily="2" charset="-122"/>
                <a:cs typeface="+mn-cs"/>
              </a:rPr>
              <a:t>2.3 </a:t>
            </a:r>
            <a:r>
              <a:rPr lang="zh-CN" altLang="en-US" sz="3600" dirty="0">
                <a:solidFill>
                  <a:schemeClr val="bg1"/>
                </a:solidFill>
                <a:latin typeface="宋体" panose="02010600030101010101" pitchFamily="2" charset="-122"/>
                <a:ea typeface="宋体" panose="02010600030101010101" pitchFamily="2" charset="-122"/>
                <a:cs typeface="+mn-cs"/>
              </a:rPr>
              <a:t>鱼类摄食行为分类器</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5"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19</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1940851" y="1369798"/>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n-US" altLang="zh-CN" dirty="0" smtClean="0">
              <a:solidFill>
                <a:prstClr val="black"/>
              </a:solidFill>
              <a:latin typeface="宋体" panose="02010600030101010101" pitchFamily="2" charset="-122"/>
              <a:ea typeface="宋体" panose="02010600030101010101" pitchFamily="2" charset="-122"/>
            </a:endParaRPr>
          </a:p>
        </p:txBody>
      </p:sp>
      <p:sp>
        <p:nvSpPr>
          <p:cNvPr id="9" name="文本框 8"/>
          <p:cNvSpPr txBox="1"/>
          <p:nvPr/>
        </p:nvSpPr>
        <p:spPr>
          <a:xfrm>
            <a:off x="7167098" y="5616277"/>
            <a:ext cx="4151113" cy="369332"/>
          </a:xfrm>
          <a:prstGeom prst="rect">
            <a:avLst/>
          </a:prstGeom>
          <a:noFill/>
        </p:spPr>
        <p:txBody>
          <a:bodyPr wrap="square" rtlCol="0">
            <a:spAutoFit/>
          </a:bodyPr>
          <a:lstStyle/>
          <a:p>
            <a:pPr algn="ctr"/>
            <a:r>
              <a:rPr lang="en-US" altLang="zh-CN" dirty="0" smtClean="0"/>
              <a:t>(b) IRBEN</a:t>
            </a:r>
            <a:r>
              <a:rPr lang="zh-CN" altLang="en-US" dirty="0" smtClean="0"/>
              <a:t>结构示意图</a:t>
            </a:r>
            <a:endParaRPr lang="zh-CN" altLang="en-US" dirty="0"/>
          </a:p>
        </p:txBody>
      </p:sp>
    </p:spTree>
    <p:extLst>
      <p:ext uri="{BB962C8B-B14F-4D97-AF65-F5344CB8AC3E}">
        <p14:creationId xmlns:p14="http://schemas.microsoft.com/office/powerpoint/2010/main" val="828209749"/>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96233" y="1831642"/>
            <a:ext cx="2374441" cy="1323439"/>
            <a:chOff x="0" y="3010281"/>
            <a:chExt cx="6441740" cy="3704871"/>
          </a:xfrm>
        </p:grpSpPr>
        <p:sp>
          <p:nvSpPr>
            <p:cNvPr id="5"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6"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7"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8"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9"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0"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1"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2"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3"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grpSp>
      <p:sp>
        <p:nvSpPr>
          <p:cNvPr id="14" name="文本框 13"/>
          <p:cNvSpPr txBox="1"/>
          <p:nvPr/>
        </p:nvSpPr>
        <p:spPr>
          <a:xfrm>
            <a:off x="104278" y="3058188"/>
            <a:ext cx="2366396" cy="1323439"/>
          </a:xfrm>
          <a:prstGeom prst="rect">
            <a:avLst/>
          </a:prstGeom>
          <a:noFill/>
        </p:spPr>
        <p:txBody>
          <a:bodyPr wrap="square" rtlCol="0">
            <a:spAutoFit/>
          </a:bodyPr>
          <a:lstStyle/>
          <a:p>
            <a:pPr algn="dist"/>
            <a:r>
              <a:rPr lang="zh-CN" altLang="en-US" sz="8000" dirty="0">
                <a:solidFill>
                  <a:srgbClr val="22385C"/>
                </a:solidFill>
                <a:latin typeface="宋体" panose="02010600030101010101" pitchFamily="2" charset="-122"/>
                <a:ea typeface="宋体" panose="02010600030101010101" pitchFamily="2" charset="-122"/>
              </a:rPr>
              <a:t>目录</a:t>
            </a:r>
          </a:p>
        </p:txBody>
      </p:sp>
      <p:grpSp>
        <p:nvGrpSpPr>
          <p:cNvPr id="22" name="组合 21"/>
          <p:cNvGrpSpPr/>
          <p:nvPr/>
        </p:nvGrpSpPr>
        <p:grpSpPr>
          <a:xfrm>
            <a:off x="2677844" y="370518"/>
            <a:ext cx="8640000" cy="720000"/>
            <a:chOff x="6100549" y="1719617"/>
            <a:chExt cx="4462818" cy="720000"/>
          </a:xfrm>
        </p:grpSpPr>
        <p:sp>
          <p:nvSpPr>
            <p:cNvPr id="18" name="圆角矩形 17"/>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endParaRPr>
            </a:p>
          </p:txBody>
        </p:sp>
        <p:sp>
          <p:nvSpPr>
            <p:cNvPr id="19" name="椭圆 18"/>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20" name="文本框 19"/>
            <p:cNvSpPr txBox="1"/>
            <p:nvPr/>
          </p:nvSpPr>
          <p:spPr>
            <a:xfrm>
              <a:off x="6310979" y="1785002"/>
              <a:ext cx="532263" cy="646331"/>
            </a:xfrm>
            <a:prstGeom prst="rect">
              <a:avLst/>
            </a:prstGeom>
            <a:noFill/>
          </p:spPr>
          <p:txBody>
            <a:bodyPr wrap="square" rtlCol="0">
              <a:spAutoFit/>
            </a:bodyPr>
            <a:lstStyle/>
            <a:p>
              <a:r>
                <a:rPr lang="en-US" altLang="zh-CN" sz="3600" dirty="0">
                  <a:solidFill>
                    <a:srgbClr val="22385C"/>
                  </a:solidFill>
                  <a:latin typeface="宋体" panose="02010600030101010101" pitchFamily="2" charset="-122"/>
                  <a:ea typeface="宋体" panose="02010600030101010101" pitchFamily="2" charset="-122"/>
                </a:rPr>
                <a:t>  1</a:t>
              </a:r>
              <a:endParaRPr lang="zh-CN" altLang="en-US" sz="3600" dirty="0">
                <a:solidFill>
                  <a:srgbClr val="22385C"/>
                </a:solidFill>
                <a:latin typeface="宋体" panose="02010600030101010101" pitchFamily="2" charset="-122"/>
                <a:ea typeface="宋体" panose="02010600030101010101" pitchFamily="2" charset="-122"/>
              </a:endParaRPr>
            </a:p>
          </p:txBody>
        </p:sp>
        <p:sp>
          <p:nvSpPr>
            <p:cNvPr id="21" name="文本框 20"/>
            <p:cNvSpPr txBox="1"/>
            <p:nvPr/>
          </p:nvSpPr>
          <p:spPr>
            <a:xfrm>
              <a:off x="7028598" y="1785002"/>
              <a:ext cx="3370997" cy="584775"/>
            </a:xfrm>
            <a:prstGeom prst="rect">
              <a:avLst/>
            </a:prstGeom>
            <a:noFill/>
          </p:spPr>
          <p:txBody>
            <a:bodyPr wrap="square" rtlCol="0">
              <a:spAutoFit/>
            </a:bodyPr>
            <a:lstStyle/>
            <a:p>
              <a:r>
                <a:rPr lang="zh-CN" altLang="en-US" sz="3200" dirty="0">
                  <a:solidFill>
                    <a:schemeClr val="bg1"/>
                  </a:solidFill>
                  <a:latin typeface="宋体" panose="02010600030101010101" pitchFamily="2" charset="-122"/>
                  <a:ea typeface="宋体" panose="02010600030101010101" pitchFamily="2" charset="-122"/>
                </a:rPr>
                <a:t>研究背景及研究问题</a:t>
              </a:r>
            </a:p>
          </p:txBody>
        </p:sp>
      </p:grpSp>
      <p:grpSp>
        <p:nvGrpSpPr>
          <p:cNvPr id="23" name="组合 22"/>
          <p:cNvGrpSpPr/>
          <p:nvPr/>
        </p:nvGrpSpPr>
        <p:grpSpPr>
          <a:xfrm>
            <a:off x="2677844" y="1255372"/>
            <a:ext cx="8640000" cy="720000"/>
            <a:chOff x="6100549" y="1719617"/>
            <a:chExt cx="4462818" cy="720000"/>
          </a:xfrm>
        </p:grpSpPr>
        <p:sp>
          <p:nvSpPr>
            <p:cNvPr id="24" name="圆角矩形 23"/>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25" name="椭圆 24"/>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26" name="文本框 25"/>
            <p:cNvSpPr txBox="1"/>
            <p:nvPr/>
          </p:nvSpPr>
          <p:spPr>
            <a:xfrm>
              <a:off x="6310979" y="1785002"/>
              <a:ext cx="532263" cy="646331"/>
            </a:xfrm>
            <a:prstGeom prst="rect">
              <a:avLst/>
            </a:prstGeom>
            <a:noFill/>
          </p:spPr>
          <p:txBody>
            <a:bodyPr wrap="square" rtlCol="0">
              <a:spAutoFit/>
            </a:bodyPr>
            <a:lstStyle/>
            <a:p>
              <a:r>
                <a:rPr lang="en-US" altLang="zh-CN" sz="3600" dirty="0">
                  <a:solidFill>
                    <a:srgbClr val="22385C"/>
                  </a:solidFill>
                  <a:latin typeface="宋体" panose="02010600030101010101" pitchFamily="2" charset="-122"/>
                  <a:ea typeface="宋体" panose="02010600030101010101" pitchFamily="2" charset="-122"/>
                </a:rPr>
                <a:t>  2</a:t>
              </a:r>
              <a:endParaRPr lang="zh-CN" altLang="en-US" sz="3600" dirty="0">
                <a:solidFill>
                  <a:srgbClr val="22385C"/>
                </a:solidFill>
                <a:latin typeface="宋体" panose="02010600030101010101" pitchFamily="2" charset="-122"/>
                <a:ea typeface="宋体" panose="02010600030101010101" pitchFamily="2" charset="-122"/>
              </a:endParaRPr>
            </a:p>
          </p:txBody>
        </p:sp>
        <p:sp>
          <p:nvSpPr>
            <p:cNvPr id="27" name="文本框 26"/>
            <p:cNvSpPr txBox="1"/>
            <p:nvPr/>
          </p:nvSpPr>
          <p:spPr>
            <a:xfrm>
              <a:off x="7028598" y="1785002"/>
              <a:ext cx="3370997" cy="584775"/>
            </a:xfrm>
            <a:prstGeom prst="rect">
              <a:avLst/>
            </a:prstGeom>
            <a:noFill/>
          </p:spPr>
          <p:txBody>
            <a:bodyPr wrap="square" rtlCol="0">
              <a:spAutoFit/>
            </a:bodyPr>
            <a:lstStyle/>
            <a:p>
              <a:r>
                <a:rPr lang="zh-CN" altLang="en-US" sz="3200" dirty="0">
                  <a:solidFill>
                    <a:schemeClr val="bg1"/>
                  </a:solidFill>
                  <a:latin typeface="宋体" panose="02010600030101010101" pitchFamily="2" charset="-122"/>
                  <a:ea typeface="宋体" panose="02010600030101010101" pitchFamily="2" charset="-122"/>
                </a:rPr>
                <a:t>主要研究工作</a:t>
              </a:r>
            </a:p>
          </p:txBody>
        </p:sp>
      </p:grpSp>
      <p:grpSp>
        <p:nvGrpSpPr>
          <p:cNvPr id="33" name="组合 32"/>
          <p:cNvGrpSpPr/>
          <p:nvPr/>
        </p:nvGrpSpPr>
        <p:grpSpPr>
          <a:xfrm>
            <a:off x="3445890" y="2127219"/>
            <a:ext cx="7776000" cy="720000"/>
            <a:chOff x="6100549" y="1719617"/>
            <a:chExt cx="4462818" cy="720000"/>
          </a:xfrm>
        </p:grpSpPr>
        <p:sp>
          <p:nvSpPr>
            <p:cNvPr id="34" name="圆角矩形 33"/>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宋体" panose="02010600030101010101" pitchFamily="2" charset="-122"/>
                <a:ea typeface="宋体" panose="02010600030101010101" pitchFamily="2" charset="-122"/>
              </a:endParaRPr>
            </a:p>
          </p:txBody>
        </p:sp>
        <p:sp>
          <p:nvSpPr>
            <p:cNvPr id="35" name="椭圆 34"/>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宋体" panose="02010600030101010101" pitchFamily="2" charset="-122"/>
                <a:ea typeface="宋体" panose="02010600030101010101" pitchFamily="2" charset="-122"/>
              </a:endParaRPr>
            </a:p>
          </p:txBody>
        </p:sp>
        <p:sp>
          <p:nvSpPr>
            <p:cNvPr id="36" name="文本框 35"/>
            <p:cNvSpPr txBox="1"/>
            <p:nvPr/>
          </p:nvSpPr>
          <p:spPr>
            <a:xfrm>
              <a:off x="6310979" y="1785002"/>
              <a:ext cx="532263" cy="584775"/>
            </a:xfrm>
            <a:prstGeom prst="rect">
              <a:avLst/>
            </a:prstGeom>
            <a:noFill/>
          </p:spPr>
          <p:txBody>
            <a:bodyPr wrap="square" rtlCol="0">
              <a:spAutoFit/>
            </a:bodyPr>
            <a:lstStyle/>
            <a:p>
              <a:r>
                <a:rPr lang="en-US" altLang="zh-CN" sz="3200" dirty="0">
                  <a:solidFill>
                    <a:srgbClr val="22385C"/>
                  </a:solidFill>
                  <a:latin typeface="宋体" panose="02010600030101010101" pitchFamily="2" charset="-122"/>
                  <a:ea typeface="宋体" panose="02010600030101010101" pitchFamily="2" charset="-122"/>
                </a:rPr>
                <a:t>2.1</a:t>
              </a:r>
              <a:endParaRPr lang="zh-CN" altLang="en-US" sz="3200" dirty="0">
                <a:solidFill>
                  <a:srgbClr val="22385C"/>
                </a:solidFill>
                <a:latin typeface="宋体" panose="02010600030101010101" pitchFamily="2" charset="-122"/>
                <a:ea typeface="宋体" panose="02010600030101010101" pitchFamily="2" charset="-122"/>
              </a:endParaRPr>
            </a:p>
          </p:txBody>
        </p:sp>
        <p:sp>
          <p:nvSpPr>
            <p:cNvPr id="37" name="文本框 36"/>
            <p:cNvSpPr txBox="1"/>
            <p:nvPr/>
          </p:nvSpPr>
          <p:spPr>
            <a:xfrm>
              <a:off x="7028598" y="1785002"/>
              <a:ext cx="3370997" cy="523220"/>
            </a:xfrm>
            <a:prstGeom prst="rect">
              <a:avLst/>
            </a:prstGeom>
            <a:noFill/>
          </p:spPr>
          <p:txBody>
            <a:bodyPr wrap="square" rtlCol="0">
              <a:spAutoFit/>
            </a:bodyPr>
            <a:lstStyle/>
            <a:p>
              <a:r>
                <a:rPr lang="zh-CN" altLang="en-US" sz="2800" dirty="0" smtClean="0">
                  <a:solidFill>
                    <a:schemeClr val="bg1"/>
                  </a:solidFill>
                  <a:latin typeface="宋体" panose="02010600030101010101" pitchFamily="2" charset="-122"/>
                  <a:ea typeface="宋体" panose="02010600030101010101" pitchFamily="2" charset="-122"/>
                </a:rPr>
                <a:t>鱼类摄食行为数据构建</a:t>
              </a:r>
              <a:endParaRPr lang="zh-CN" altLang="en-US" sz="2800" dirty="0">
                <a:solidFill>
                  <a:schemeClr val="bg1"/>
                </a:solidFill>
                <a:latin typeface="宋体" panose="02010600030101010101" pitchFamily="2" charset="-122"/>
                <a:ea typeface="宋体" panose="02010600030101010101" pitchFamily="2" charset="-122"/>
              </a:endParaRPr>
            </a:p>
          </p:txBody>
        </p:sp>
      </p:grpSp>
      <p:grpSp>
        <p:nvGrpSpPr>
          <p:cNvPr id="38" name="组合 37"/>
          <p:cNvGrpSpPr/>
          <p:nvPr/>
        </p:nvGrpSpPr>
        <p:grpSpPr>
          <a:xfrm>
            <a:off x="3445890" y="2988407"/>
            <a:ext cx="7776000" cy="720000"/>
            <a:chOff x="6100549" y="1719617"/>
            <a:chExt cx="4462818" cy="720000"/>
          </a:xfrm>
        </p:grpSpPr>
        <p:sp>
          <p:nvSpPr>
            <p:cNvPr id="39" name="圆角矩形 38"/>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宋体" panose="02010600030101010101" pitchFamily="2" charset="-122"/>
                <a:ea typeface="宋体" panose="02010600030101010101" pitchFamily="2" charset="-122"/>
              </a:endParaRPr>
            </a:p>
          </p:txBody>
        </p:sp>
        <p:sp>
          <p:nvSpPr>
            <p:cNvPr id="40" name="椭圆 39"/>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宋体" panose="02010600030101010101" pitchFamily="2" charset="-122"/>
                <a:ea typeface="宋体" panose="02010600030101010101" pitchFamily="2" charset="-122"/>
              </a:endParaRPr>
            </a:p>
          </p:txBody>
        </p:sp>
        <p:sp>
          <p:nvSpPr>
            <p:cNvPr id="41" name="文本框 40"/>
            <p:cNvSpPr txBox="1"/>
            <p:nvPr/>
          </p:nvSpPr>
          <p:spPr>
            <a:xfrm>
              <a:off x="6310979" y="1785002"/>
              <a:ext cx="532263" cy="584775"/>
            </a:xfrm>
            <a:prstGeom prst="rect">
              <a:avLst/>
            </a:prstGeom>
            <a:noFill/>
          </p:spPr>
          <p:txBody>
            <a:bodyPr wrap="square" rtlCol="0">
              <a:spAutoFit/>
            </a:bodyPr>
            <a:lstStyle/>
            <a:p>
              <a:r>
                <a:rPr lang="en-US" altLang="zh-CN" sz="3200" dirty="0">
                  <a:solidFill>
                    <a:srgbClr val="22385C"/>
                  </a:solidFill>
                  <a:latin typeface="宋体" panose="02010600030101010101" pitchFamily="2" charset="-122"/>
                  <a:ea typeface="宋体" panose="02010600030101010101" pitchFamily="2" charset="-122"/>
                </a:rPr>
                <a:t>2.2</a:t>
              </a:r>
              <a:endParaRPr lang="zh-CN" altLang="en-US" sz="3200" dirty="0">
                <a:solidFill>
                  <a:srgbClr val="22385C"/>
                </a:solidFill>
                <a:latin typeface="宋体" panose="02010600030101010101" pitchFamily="2" charset="-122"/>
                <a:ea typeface="宋体" panose="02010600030101010101" pitchFamily="2" charset="-122"/>
              </a:endParaRPr>
            </a:p>
          </p:txBody>
        </p:sp>
        <p:sp>
          <p:nvSpPr>
            <p:cNvPr id="42" name="文本框 41"/>
            <p:cNvSpPr txBox="1"/>
            <p:nvPr/>
          </p:nvSpPr>
          <p:spPr>
            <a:xfrm>
              <a:off x="7028598" y="1785002"/>
              <a:ext cx="3370997" cy="523220"/>
            </a:xfrm>
            <a:prstGeom prst="rect">
              <a:avLst/>
            </a:prstGeom>
            <a:noFill/>
          </p:spPr>
          <p:txBody>
            <a:bodyPr wrap="square" rtlCol="0">
              <a:spAutoFit/>
            </a:bodyPr>
            <a:lstStyle/>
            <a:p>
              <a:r>
                <a:rPr lang="zh-CN" altLang="en-US" sz="2800" dirty="0" smtClean="0">
                  <a:solidFill>
                    <a:schemeClr val="bg1"/>
                  </a:solidFill>
                  <a:latin typeface="宋体" panose="02010600030101010101" pitchFamily="2" charset="-122"/>
                  <a:ea typeface="宋体" panose="02010600030101010101" pitchFamily="2" charset="-122"/>
                </a:rPr>
                <a:t>基于变分贝叶斯的视频特征提取</a:t>
              </a:r>
              <a:endParaRPr lang="zh-CN" altLang="en-US" sz="2800" dirty="0">
                <a:solidFill>
                  <a:schemeClr val="bg1"/>
                </a:solidFill>
                <a:latin typeface="宋体" panose="02010600030101010101" pitchFamily="2" charset="-122"/>
                <a:ea typeface="宋体" panose="02010600030101010101" pitchFamily="2" charset="-122"/>
              </a:endParaRPr>
            </a:p>
          </p:txBody>
        </p:sp>
      </p:grpSp>
      <p:grpSp>
        <p:nvGrpSpPr>
          <p:cNvPr id="63" name="组合 62">
            <a:extLst>
              <a:ext uri="{FF2B5EF4-FFF2-40B4-BE49-F238E27FC236}">
                <a16:creationId xmlns:a16="http://schemas.microsoft.com/office/drawing/2014/main" id="{B261BF3D-D504-40F9-8EF4-8E61E2862E5C}"/>
              </a:ext>
            </a:extLst>
          </p:cNvPr>
          <p:cNvGrpSpPr/>
          <p:nvPr/>
        </p:nvGrpSpPr>
        <p:grpSpPr>
          <a:xfrm>
            <a:off x="3445890" y="3901256"/>
            <a:ext cx="7776000" cy="720000"/>
            <a:chOff x="6100549" y="1719617"/>
            <a:chExt cx="4462818" cy="720000"/>
          </a:xfrm>
        </p:grpSpPr>
        <p:sp>
          <p:nvSpPr>
            <p:cNvPr id="64" name="圆角矩形 17">
              <a:extLst>
                <a:ext uri="{FF2B5EF4-FFF2-40B4-BE49-F238E27FC236}">
                  <a16:creationId xmlns:a16="http://schemas.microsoft.com/office/drawing/2014/main" id="{812CBD76-2D04-4BA0-A6A5-445FFAD69C86}"/>
                </a:ext>
              </a:extLst>
            </p:cNvPr>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宋体" panose="02010600030101010101" pitchFamily="2" charset="-122"/>
                <a:ea typeface="宋体" panose="02010600030101010101" pitchFamily="2" charset="-122"/>
              </a:endParaRPr>
            </a:p>
          </p:txBody>
        </p:sp>
        <p:sp>
          <p:nvSpPr>
            <p:cNvPr id="65" name="椭圆 64">
              <a:extLst>
                <a:ext uri="{FF2B5EF4-FFF2-40B4-BE49-F238E27FC236}">
                  <a16:creationId xmlns:a16="http://schemas.microsoft.com/office/drawing/2014/main" id="{81C1B0A2-D3FB-4668-AB35-89686341EC69}"/>
                </a:ext>
              </a:extLst>
            </p:cNvPr>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宋体" panose="02010600030101010101" pitchFamily="2" charset="-122"/>
                <a:ea typeface="宋体" panose="02010600030101010101" pitchFamily="2" charset="-122"/>
              </a:endParaRPr>
            </a:p>
          </p:txBody>
        </p:sp>
        <p:sp>
          <p:nvSpPr>
            <p:cNvPr id="66" name="文本框 65">
              <a:extLst>
                <a:ext uri="{FF2B5EF4-FFF2-40B4-BE49-F238E27FC236}">
                  <a16:creationId xmlns:a16="http://schemas.microsoft.com/office/drawing/2014/main" id="{BB0BCFE8-DDEC-4B26-861E-B6B34A0EEFE2}"/>
                </a:ext>
              </a:extLst>
            </p:cNvPr>
            <p:cNvSpPr txBox="1"/>
            <p:nvPr/>
          </p:nvSpPr>
          <p:spPr>
            <a:xfrm>
              <a:off x="6310979" y="1785002"/>
              <a:ext cx="532263" cy="584775"/>
            </a:xfrm>
            <a:prstGeom prst="rect">
              <a:avLst/>
            </a:prstGeom>
            <a:noFill/>
          </p:spPr>
          <p:txBody>
            <a:bodyPr wrap="square" rtlCol="0">
              <a:spAutoFit/>
            </a:bodyPr>
            <a:lstStyle/>
            <a:p>
              <a:r>
                <a:rPr lang="en-US" altLang="zh-CN" sz="3200" dirty="0">
                  <a:solidFill>
                    <a:srgbClr val="22385C"/>
                  </a:solidFill>
                  <a:latin typeface="宋体" panose="02010600030101010101" pitchFamily="2" charset="-122"/>
                  <a:ea typeface="宋体" panose="02010600030101010101" pitchFamily="2" charset="-122"/>
                </a:rPr>
                <a:t>2.3</a:t>
              </a:r>
              <a:endParaRPr lang="zh-CN" altLang="en-US" sz="3200" dirty="0">
                <a:solidFill>
                  <a:srgbClr val="22385C"/>
                </a:solidFill>
                <a:latin typeface="宋体" panose="02010600030101010101" pitchFamily="2" charset="-122"/>
                <a:ea typeface="宋体" panose="02010600030101010101" pitchFamily="2" charset="-122"/>
              </a:endParaRPr>
            </a:p>
          </p:txBody>
        </p:sp>
        <p:sp>
          <p:nvSpPr>
            <p:cNvPr id="67" name="文本框 66">
              <a:extLst>
                <a:ext uri="{FF2B5EF4-FFF2-40B4-BE49-F238E27FC236}">
                  <a16:creationId xmlns:a16="http://schemas.microsoft.com/office/drawing/2014/main" id="{CD78224E-092E-4754-A650-A0BFCBE6D740}"/>
                </a:ext>
              </a:extLst>
            </p:cNvPr>
            <p:cNvSpPr txBox="1"/>
            <p:nvPr/>
          </p:nvSpPr>
          <p:spPr>
            <a:xfrm>
              <a:off x="7028598" y="1785002"/>
              <a:ext cx="3370997" cy="523220"/>
            </a:xfrm>
            <a:prstGeom prst="rect">
              <a:avLst/>
            </a:prstGeom>
            <a:noFill/>
          </p:spPr>
          <p:txBody>
            <a:bodyPr wrap="square" rtlCol="0">
              <a:spAutoFit/>
            </a:bodyPr>
            <a:lstStyle/>
            <a:p>
              <a:r>
                <a:rPr lang="zh-CN" altLang="en-US" sz="2800" dirty="0" smtClean="0">
                  <a:solidFill>
                    <a:schemeClr val="bg1"/>
                  </a:solidFill>
                  <a:latin typeface="宋体" panose="02010600030101010101" pitchFamily="2" charset="-122"/>
                  <a:ea typeface="宋体" panose="02010600030101010101" pitchFamily="2" charset="-122"/>
                </a:rPr>
                <a:t>鱼类摄食行为分类器</a:t>
              </a:r>
              <a:endParaRPr lang="zh-CN" altLang="en-US" sz="2800" dirty="0">
                <a:solidFill>
                  <a:schemeClr val="bg1"/>
                </a:solidFill>
                <a:latin typeface="宋体" panose="02010600030101010101" pitchFamily="2" charset="-122"/>
                <a:ea typeface="宋体" panose="02010600030101010101" pitchFamily="2" charset="-122"/>
              </a:endParaRPr>
            </a:p>
          </p:txBody>
        </p:sp>
      </p:grpSp>
      <p:grpSp>
        <p:nvGrpSpPr>
          <p:cNvPr id="68" name="组合 67">
            <a:extLst>
              <a:ext uri="{FF2B5EF4-FFF2-40B4-BE49-F238E27FC236}">
                <a16:creationId xmlns:a16="http://schemas.microsoft.com/office/drawing/2014/main" id="{8A3D727C-CE47-4FC9-B6E5-5B740160F2BC}"/>
              </a:ext>
            </a:extLst>
          </p:cNvPr>
          <p:cNvGrpSpPr/>
          <p:nvPr/>
        </p:nvGrpSpPr>
        <p:grpSpPr>
          <a:xfrm>
            <a:off x="2677844" y="5666969"/>
            <a:ext cx="8640000" cy="720000"/>
            <a:chOff x="6100549" y="1719617"/>
            <a:chExt cx="4462818" cy="720000"/>
          </a:xfrm>
        </p:grpSpPr>
        <p:sp>
          <p:nvSpPr>
            <p:cNvPr id="69" name="圆角矩形 23">
              <a:extLst>
                <a:ext uri="{FF2B5EF4-FFF2-40B4-BE49-F238E27FC236}">
                  <a16:creationId xmlns:a16="http://schemas.microsoft.com/office/drawing/2014/main" id="{F58A027D-C020-4B66-AA33-4E3EC3B18B30}"/>
                </a:ext>
              </a:extLst>
            </p:cNvPr>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endParaRPr>
            </a:p>
          </p:txBody>
        </p:sp>
        <p:sp>
          <p:nvSpPr>
            <p:cNvPr id="70" name="椭圆 69">
              <a:extLst>
                <a:ext uri="{FF2B5EF4-FFF2-40B4-BE49-F238E27FC236}">
                  <a16:creationId xmlns:a16="http://schemas.microsoft.com/office/drawing/2014/main" id="{BF791DEF-7B61-4EC6-8E34-8343A2A0D1B0}"/>
                </a:ext>
              </a:extLst>
            </p:cNvPr>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sp>
          <p:nvSpPr>
            <p:cNvPr id="71" name="文本框 70">
              <a:extLst>
                <a:ext uri="{FF2B5EF4-FFF2-40B4-BE49-F238E27FC236}">
                  <a16:creationId xmlns:a16="http://schemas.microsoft.com/office/drawing/2014/main" id="{47032C1F-0740-4486-A3CF-61A531FBD0C2}"/>
                </a:ext>
              </a:extLst>
            </p:cNvPr>
            <p:cNvSpPr txBox="1"/>
            <p:nvPr/>
          </p:nvSpPr>
          <p:spPr>
            <a:xfrm>
              <a:off x="6310979" y="1785002"/>
              <a:ext cx="532263" cy="646331"/>
            </a:xfrm>
            <a:prstGeom prst="rect">
              <a:avLst/>
            </a:prstGeom>
            <a:noFill/>
          </p:spPr>
          <p:txBody>
            <a:bodyPr wrap="square" rtlCol="0">
              <a:spAutoFit/>
            </a:bodyPr>
            <a:lstStyle/>
            <a:p>
              <a:r>
                <a:rPr lang="en-US" altLang="zh-CN" sz="3600" dirty="0">
                  <a:solidFill>
                    <a:srgbClr val="22385C"/>
                  </a:solidFill>
                  <a:latin typeface="宋体" panose="02010600030101010101" pitchFamily="2" charset="-122"/>
                  <a:ea typeface="宋体" panose="02010600030101010101" pitchFamily="2" charset="-122"/>
                </a:rPr>
                <a:t>  3</a:t>
              </a:r>
              <a:endParaRPr lang="zh-CN" altLang="en-US" sz="3600" dirty="0">
                <a:solidFill>
                  <a:srgbClr val="22385C"/>
                </a:solidFill>
                <a:latin typeface="宋体" panose="02010600030101010101" pitchFamily="2" charset="-122"/>
                <a:ea typeface="宋体" panose="02010600030101010101" pitchFamily="2" charset="-122"/>
              </a:endParaRPr>
            </a:p>
          </p:txBody>
        </p:sp>
        <p:sp>
          <p:nvSpPr>
            <p:cNvPr id="72" name="文本框 71">
              <a:extLst>
                <a:ext uri="{FF2B5EF4-FFF2-40B4-BE49-F238E27FC236}">
                  <a16:creationId xmlns:a16="http://schemas.microsoft.com/office/drawing/2014/main" id="{98EA311F-7B03-419E-BE6A-A45ADC81A1AB}"/>
                </a:ext>
              </a:extLst>
            </p:cNvPr>
            <p:cNvSpPr txBox="1"/>
            <p:nvPr/>
          </p:nvSpPr>
          <p:spPr>
            <a:xfrm>
              <a:off x="7028598" y="1785002"/>
              <a:ext cx="3370997" cy="584775"/>
            </a:xfrm>
            <a:prstGeom prst="rect">
              <a:avLst/>
            </a:prstGeom>
            <a:noFill/>
          </p:spPr>
          <p:txBody>
            <a:bodyPr wrap="square" rtlCol="0">
              <a:spAutoFit/>
            </a:bodyPr>
            <a:lstStyle/>
            <a:p>
              <a:r>
                <a:rPr lang="zh-CN" altLang="en-US" sz="3200" dirty="0">
                  <a:solidFill>
                    <a:schemeClr val="bg1"/>
                  </a:solidFill>
                  <a:latin typeface="宋体" panose="02010600030101010101" pitchFamily="2" charset="-122"/>
                  <a:ea typeface="宋体" panose="02010600030101010101" pitchFamily="2" charset="-122"/>
                </a:rPr>
                <a:t>结论与展望</a:t>
              </a:r>
            </a:p>
          </p:txBody>
        </p:sp>
      </p:grpSp>
      <p:grpSp>
        <p:nvGrpSpPr>
          <p:cNvPr id="43" name="组合 42">
            <a:extLst>
              <a:ext uri="{FF2B5EF4-FFF2-40B4-BE49-F238E27FC236}">
                <a16:creationId xmlns:a16="http://schemas.microsoft.com/office/drawing/2014/main" id="{A7A6FA36-7010-4F81-AB85-B71D03E4E559}"/>
              </a:ext>
            </a:extLst>
          </p:cNvPr>
          <p:cNvGrpSpPr/>
          <p:nvPr/>
        </p:nvGrpSpPr>
        <p:grpSpPr>
          <a:xfrm>
            <a:off x="3444180" y="4813942"/>
            <a:ext cx="7776000" cy="720000"/>
            <a:chOff x="6100549" y="1719617"/>
            <a:chExt cx="4462818" cy="720000"/>
          </a:xfrm>
        </p:grpSpPr>
        <p:sp>
          <p:nvSpPr>
            <p:cNvPr id="44" name="圆角矩形 17">
              <a:extLst>
                <a:ext uri="{FF2B5EF4-FFF2-40B4-BE49-F238E27FC236}">
                  <a16:creationId xmlns:a16="http://schemas.microsoft.com/office/drawing/2014/main" id="{C4620EA9-E76E-4AAD-8007-C642F7B4062F}"/>
                </a:ext>
              </a:extLst>
            </p:cNvPr>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宋体" panose="02010600030101010101" pitchFamily="2" charset="-122"/>
                <a:ea typeface="宋体" panose="02010600030101010101" pitchFamily="2" charset="-122"/>
              </a:endParaRPr>
            </a:p>
          </p:txBody>
        </p:sp>
        <p:sp>
          <p:nvSpPr>
            <p:cNvPr id="45" name="椭圆 44">
              <a:extLst>
                <a:ext uri="{FF2B5EF4-FFF2-40B4-BE49-F238E27FC236}">
                  <a16:creationId xmlns:a16="http://schemas.microsoft.com/office/drawing/2014/main" id="{26E127D8-CF56-4CC0-9EB1-D945A0E40EFD}"/>
                </a:ext>
              </a:extLst>
            </p:cNvPr>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宋体" panose="02010600030101010101" pitchFamily="2" charset="-122"/>
                <a:ea typeface="宋体" panose="02010600030101010101" pitchFamily="2" charset="-122"/>
              </a:endParaRPr>
            </a:p>
          </p:txBody>
        </p:sp>
        <p:sp>
          <p:nvSpPr>
            <p:cNvPr id="46" name="文本框 45">
              <a:extLst>
                <a:ext uri="{FF2B5EF4-FFF2-40B4-BE49-F238E27FC236}">
                  <a16:creationId xmlns:a16="http://schemas.microsoft.com/office/drawing/2014/main" id="{C99611CE-B69C-4A14-974A-84DCB40F2044}"/>
                </a:ext>
              </a:extLst>
            </p:cNvPr>
            <p:cNvSpPr txBox="1"/>
            <p:nvPr/>
          </p:nvSpPr>
          <p:spPr>
            <a:xfrm>
              <a:off x="6310979" y="1785002"/>
              <a:ext cx="532263" cy="584775"/>
            </a:xfrm>
            <a:prstGeom prst="rect">
              <a:avLst/>
            </a:prstGeom>
            <a:noFill/>
          </p:spPr>
          <p:txBody>
            <a:bodyPr wrap="square" rtlCol="0">
              <a:spAutoFit/>
            </a:bodyPr>
            <a:lstStyle/>
            <a:p>
              <a:r>
                <a:rPr lang="en-US" altLang="zh-CN" sz="3200" dirty="0">
                  <a:solidFill>
                    <a:srgbClr val="22385C"/>
                  </a:solidFill>
                  <a:latin typeface="宋体" panose="02010600030101010101" pitchFamily="2" charset="-122"/>
                  <a:ea typeface="宋体" panose="02010600030101010101" pitchFamily="2" charset="-122"/>
                </a:rPr>
                <a:t>2.4</a:t>
              </a:r>
              <a:endParaRPr lang="zh-CN" altLang="en-US" sz="3200" dirty="0">
                <a:solidFill>
                  <a:srgbClr val="22385C"/>
                </a:solidFill>
                <a:latin typeface="宋体" panose="02010600030101010101" pitchFamily="2" charset="-122"/>
                <a:ea typeface="宋体" panose="02010600030101010101" pitchFamily="2" charset="-122"/>
              </a:endParaRPr>
            </a:p>
          </p:txBody>
        </p:sp>
        <p:sp>
          <p:nvSpPr>
            <p:cNvPr id="47" name="文本框 46">
              <a:extLst>
                <a:ext uri="{FF2B5EF4-FFF2-40B4-BE49-F238E27FC236}">
                  <a16:creationId xmlns:a16="http://schemas.microsoft.com/office/drawing/2014/main" id="{7D9D2960-24F7-4F65-977E-5AF41E2FDD8D}"/>
                </a:ext>
              </a:extLst>
            </p:cNvPr>
            <p:cNvSpPr txBox="1"/>
            <p:nvPr/>
          </p:nvSpPr>
          <p:spPr>
            <a:xfrm>
              <a:off x="7028598" y="1785002"/>
              <a:ext cx="3370997" cy="523220"/>
            </a:xfrm>
            <a:prstGeom prst="rect">
              <a:avLst/>
            </a:prstGeom>
            <a:noFill/>
          </p:spPr>
          <p:txBody>
            <a:bodyPr wrap="square" rtlCol="0">
              <a:spAutoFit/>
            </a:bodyPr>
            <a:lstStyle/>
            <a:p>
              <a:r>
                <a:rPr lang="zh-CN" altLang="en-US" sz="2800" dirty="0" smtClean="0">
                  <a:solidFill>
                    <a:schemeClr val="bg1"/>
                  </a:solidFill>
                  <a:latin typeface="宋体" panose="02010600030101010101" pitchFamily="2" charset="-122"/>
                  <a:ea typeface="宋体" panose="02010600030101010101" pitchFamily="2" charset="-122"/>
                </a:rPr>
                <a:t>反馈式自动投放</a:t>
              </a:r>
              <a:r>
                <a:rPr lang="zh-CN" altLang="en-US" sz="2800" dirty="0">
                  <a:solidFill>
                    <a:schemeClr val="bg1"/>
                  </a:solidFill>
                  <a:latin typeface="宋体" panose="02010600030101010101" pitchFamily="2" charset="-122"/>
                  <a:ea typeface="宋体" panose="02010600030101010101" pitchFamily="2" charset="-122"/>
                </a:rPr>
                <a:t>控制系统</a:t>
              </a:r>
            </a:p>
          </p:txBody>
        </p:sp>
      </p:grpSp>
      <p:sp>
        <p:nvSpPr>
          <p:cNvPr id="2" name="灯片编号占位符 1">
            <a:extLst>
              <a:ext uri="{FF2B5EF4-FFF2-40B4-BE49-F238E27FC236}">
                <a16:creationId xmlns:a16="http://schemas.microsoft.com/office/drawing/2014/main" id="{C027EAFA-A45E-41D6-A1E6-561AB964F926}"/>
              </a:ext>
            </a:extLst>
          </p:cNvPr>
          <p:cNvSpPr>
            <a:spLocks noGrp="1"/>
          </p:cNvSpPr>
          <p:nvPr>
            <p:ph type="sldNum" sz="quarter" idx="12"/>
          </p:nvPr>
        </p:nvSpPr>
        <p:spPr/>
        <p:txBody>
          <a:bodyPr/>
          <a:lstStyle/>
          <a:p>
            <a:fld id="{6D33871D-BB60-4C97-A8B8-9C3AF316ACC1}" type="slidenum">
              <a:rPr lang="zh-CN" altLang="en-US" smtClean="0"/>
              <a:t>2</a:t>
            </a:fld>
            <a:endParaRPr lang="zh-CN" altLang="en-US"/>
          </a:p>
        </p:txBody>
      </p:sp>
    </p:spTree>
    <p:extLst>
      <p:ext uri="{BB962C8B-B14F-4D97-AF65-F5344CB8AC3E}">
        <p14:creationId xmlns:p14="http://schemas.microsoft.com/office/powerpoint/2010/main" val="2946873326"/>
      </p:ext>
    </p:extLst>
  </p:cSld>
  <p:clrMapOvr>
    <a:masterClrMapping/>
  </p:clrMapOvr>
  <mc:AlternateContent xmlns:mc="http://schemas.openxmlformats.org/markup-compatibility/2006" xmlns:p14="http://schemas.microsoft.com/office/powerpoint/2010/main">
    <mc:Choice Requires="p14">
      <p:transition spd="slow" p14:dur="2000" advTm="6759"/>
    </mc:Choice>
    <mc:Fallback xmlns="">
      <p:transition spd="slow" advTm="6759"/>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4746" y="2091763"/>
            <a:ext cx="3735306" cy="4297298"/>
          </a:xfrm>
          <a:prstGeom prst="rect">
            <a:avLst/>
          </a:prstGeom>
        </p:spPr>
      </p:pic>
      <p:pic>
        <p:nvPicPr>
          <p:cNvPr id="6" name="图片 5"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68233" y="4985607"/>
            <a:ext cx="5562528" cy="932846"/>
          </a:xfrm>
          <a:prstGeom prst="rect">
            <a:avLst/>
          </a:prstGeom>
        </p:spPr>
      </p:pic>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01</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1874776" y="1321200"/>
            <a:ext cx="9265878" cy="721965"/>
          </a:xfrm>
        </p:spPr>
        <p:txBody>
          <a:bodyPr>
            <a:normAutofit/>
          </a:bodyPr>
          <a:lstStyle/>
          <a:p>
            <a:pPr marL="0" indent="0">
              <a:lnSpc>
                <a:spcPct val="100000"/>
              </a:lnSpc>
              <a:buNone/>
            </a:pPr>
            <a:r>
              <a:rPr lang="zh-CN" altLang="en-US" dirty="0" smtClean="0">
                <a:solidFill>
                  <a:prstClr val="black"/>
                </a:solidFill>
                <a:latin typeface="宋体" panose="02010600030101010101" pitchFamily="2" charset="-122"/>
                <a:ea typeface="宋体" panose="02010600030101010101" pitchFamily="2" charset="-122"/>
              </a:rPr>
              <a:t>帧间关系贝叶斯估计网络（</a:t>
            </a:r>
            <a:r>
              <a:rPr lang="en-US" altLang="zh-CN" dirty="0" smtClean="0">
                <a:solidFill>
                  <a:prstClr val="black"/>
                </a:solidFill>
                <a:latin typeface="宋体" panose="02010600030101010101" pitchFamily="2" charset="-122"/>
                <a:ea typeface="宋体" panose="02010600030101010101" pitchFamily="2" charset="-122"/>
              </a:rPr>
              <a:t>IRBEN</a:t>
            </a:r>
            <a:r>
              <a:rPr lang="zh-CN" altLang="en-US" dirty="0" smtClean="0">
                <a:solidFill>
                  <a:prstClr val="black"/>
                </a:solidFill>
                <a:latin typeface="宋体" panose="02010600030101010101" pitchFamily="2" charset="-122"/>
                <a:ea typeface="宋体" panose="02010600030101010101" pitchFamily="2" charset="-122"/>
              </a:rPr>
              <a:t>）</a:t>
            </a: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solidFill>
                  <a:schemeClr val="bg1"/>
                </a:solidFill>
                <a:latin typeface="宋体" panose="02010600030101010101" pitchFamily="2" charset="-122"/>
                <a:ea typeface="宋体" panose="02010600030101010101" pitchFamily="2" charset="-122"/>
                <a:cs typeface="+mn-cs"/>
              </a:rPr>
              <a:t>2.3 </a:t>
            </a:r>
            <a:r>
              <a:rPr lang="zh-CN" altLang="en-US" sz="3600" dirty="0">
                <a:solidFill>
                  <a:schemeClr val="bg1"/>
                </a:solidFill>
                <a:latin typeface="宋体" panose="02010600030101010101" pitchFamily="2" charset="-122"/>
                <a:ea typeface="宋体" panose="02010600030101010101" pitchFamily="2" charset="-122"/>
                <a:cs typeface="+mn-cs"/>
              </a:rPr>
              <a:t>鱼类摄食行为分类器</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5"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20</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1940851" y="1369798"/>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n-US" altLang="zh-CN" dirty="0" smtClean="0">
              <a:solidFill>
                <a:prstClr val="black"/>
              </a:solidFill>
              <a:latin typeface="宋体" panose="02010600030101010101" pitchFamily="2" charset="-122"/>
              <a:ea typeface="宋体" panose="02010600030101010101" pitchFamily="2" charset="-122"/>
            </a:endParaRPr>
          </a:p>
        </p:txBody>
      </p:sp>
      <p:sp>
        <p:nvSpPr>
          <p:cNvPr id="9" name="文本框 8"/>
          <p:cNvSpPr txBox="1"/>
          <p:nvPr/>
        </p:nvSpPr>
        <p:spPr>
          <a:xfrm>
            <a:off x="7120170" y="5804294"/>
            <a:ext cx="4151113" cy="369332"/>
          </a:xfrm>
          <a:prstGeom prst="rect">
            <a:avLst/>
          </a:prstGeom>
          <a:noFill/>
        </p:spPr>
        <p:txBody>
          <a:bodyPr wrap="square" rtlCol="0">
            <a:spAutoFit/>
          </a:bodyPr>
          <a:lstStyle/>
          <a:p>
            <a:pPr algn="ctr"/>
            <a:r>
              <a:rPr lang="en-US" altLang="zh-CN" dirty="0" smtClean="0"/>
              <a:t>(b) IRBEN</a:t>
            </a:r>
            <a:r>
              <a:rPr lang="zh-CN" altLang="en-US" dirty="0" smtClean="0"/>
              <a:t>结构示意图</a:t>
            </a:r>
            <a:endParaRPr lang="zh-CN" altLang="en-US" dirty="0"/>
          </a:p>
        </p:txBody>
      </p:sp>
      <p:sp>
        <p:nvSpPr>
          <p:cNvPr id="13" name="文本框 12"/>
          <p:cNvSpPr txBox="1"/>
          <p:nvPr/>
        </p:nvSpPr>
        <p:spPr>
          <a:xfrm>
            <a:off x="2317531" y="6356350"/>
            <a:ext cx="2837793" cy="369332"/>
          </a:xfrm>
          <a:prstGeom prst="rect">
            <a:avLst/>
          </a:prstGeom>
          <a:noFill/>
        </p:spPr>
        <p:txBody>
          <a:bodyPr wrap="square" rtlCol="0">
            <a:spAutoFit/>
          </a:bodyPr>
          <a:lstStyle/>
          <a:p>
            <a:r>
              <a:rPr lang="en-US" altLang="zh-CN" dirty="0" smtClean="0"/>
              <a:t>(c) </a:t>
            </a:r>
            <a:r>
              <a:rPr lang="zh-CN" altLang="en-US" dirty="0" smtClean="0"/>
              <a:t>全连接网络示意图</a:t>
            </a:r>
            <a:endParaRPr lang="zh-CN" altLang="en-US" dirty="0"/>
          </a:p>
        </p:txBody>
      </p:sp>
      <mc:AlternateContent xmlns:mc="http://schemas.openxmlformats.org/markup-compatibility/2006" xmlns:a14="http://schemas.microsoft.com/office/drawing/2010/main">
        <mc:Choice Requires="a14">
          <p:sp>
            <p:nvSpPr>
              <p:cNvPr id="8" name="矩形 7"/>
              <p:cNvSpPr/>
              <p:nvPr/>
            </p:nvSpPr>
            <p:spPr>
              <a:xfrm>
                <a:off x="5823928" y="2228400"/>
                <a:ext cx="5867329" cy="985719"/>
              </a:xfrm>
              <a:prstGeom prst="rect">
                <a:avLst/>
              </a:prstGeom>
            </p:spPr>
            <p:txBody>
              <a:bodyPr wrap="square">
                <a:spAutoFit/>
              </a:bodyPr>
              <a:lstStyle/>
              <a:p>
                <a:pPr algn="just">
                  <a:spcAft>
                    <a:spcPts val="0"/>
                  </a:spcAft>
                </a:pPr>
                <a14:m>
                  <m:oMathPara xmlns:m="http://schemas.openxmlformats.org/officeDocument/2006/math">
                    <m:oMathParaPr>
                      <m:jc m:val="centerGroup"/>
                    </m:oMathParaPr>
                    <m:oMath xmlns:m="http://schemas.openxmlformats.org/officeDocument/2006/math">
                      <m:sSub>
                        <m:sSubPr>
                          <m:ctrlPr>
                            <a:rPr lang="zh-CN" altLang="zh-CN" i="1" kern="100"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𝑙𝑜𝑠𝑠</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kern="100">
                          <a:latin typeface="Cambria Math" panose="02040503050406030204" pitchFamily="18" charset="0"/>
                          <a:ea typeface="宋体" panose="02010600030101010101" pitchFamily="2" charset="-122"/>
                          <a:cs typeface="Times New Roman" panose="02020603050405020304" pitchFamily="18" charset="0"/>
                        </a:rPr>
                        <m:t> </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𝐷</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𝐾𝐿</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𝑧</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𝜏</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d>
                        <m:dPr>
                          <m:begChr m:val="|"/>
                          <m:endChr m:val="]"/>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acc>
                                <m:accPr>
                                  <m:chr m:val="̂"/>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accPr>
                                <m:e>
                                  <m:r>
                                    <m:rPr>
                                      <m:sty m:val="p"/>
                                    </m:rPr>
                                    <a:rPr lang="en-US" altLang="zh-CN" kern="100">
                                      <a:latin typeface="Cambria Math" panose="02040503050406030204" pitchFamily="18" charset="0"/>
                                      <a:ea typeface="宋体" panose="02010600030101010101" pitchFamily="2" charset="-122"/>
                                      <a:cs typeface="Times New Roman" panose="02020603050405020304" pitchFamily="18" charset="0"/>
                                    </a:rPr>
                                    <m:t>z</m:t>
                                  </m:r>
                                </m:e>
                              </m:acc>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𝜏</m:t>
                              </m:r>
                            </m:sub>
                          </m:sSub>
                        </m:e>
                      </m:d>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oMath>
                  </m:oMathPara>
                </a14:m>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a:p>
                <a:pPr algn="r"/>
                <a14:m>
                  <m:oMath xmlns:m="http://schemas.openxmlformats.org/officeDocument/2006/math">
                    <m:r>
                      <a:rPr lang="en-US" altLang="zh-CN" b="0" i="1" smtClean="0">
                        <a:latin typeface="Cambria Math" panose="02040503050406030204" pitchFamily="18" charset="0"/>
                        <a:ea typeface="宋体" panose="02010600030101010101" pitchFamily="2" charset="-122"/>
                        <a:cs typeface="Times New Roman" panose="02020603050405020304" pitchFamily="18" charset="0"/>
                      </a:rPr>
                      <m:t>                     </m:t>
                    </m:r>
                    <m:r>
                      <a:rPr lang="en-US" altLang="zh-CN" i="1">
                        <a:latin typeface="Cambria Math" panose="02040503050406030204" pitchFamily="18" charset="0"/>
                        <a:ea typeface="宋体" panose="02010600030101010101" pitchFamily="2" charset="-122"/>
                        <a:cs typeface="Times New Roman" panose="02020603050405020304" pitchFamily="18" charset="0"/>
                      </a:rPr>
                      <m:t>= −</m:t>
                    </m:r>
                    <m:f>
                      <m:fPr>
                        <m:ctrlPr>
                          <a:rPr lang="zh-CN" altLang="zh-CN" i="1">
                            <a:latin typeface="Cambria Math" panose="02040503050406030204" pitchFamily="18" charset="0"/>
                            <a:ea typeface="Cambria Math" panose="02040503050406030204" pitchFamily="18" charset="0"/>
                          </a:rPr>
                        </m:ctrlPr>
                      </m:fPr>
                      <m:num>
                        <m:r>
                          <a:rPr lang="en-US" altLang="zh-CN" i="1">
                            <a:latin typeface="Cambria Math" panose="02040503050406030204" pitchFamily="18" charset="0"/>
                            <a:ea typeface="宋体" panose="02010600030101010101" pitchFamily="2" charset="-122"/>
                            <a:cs typeface="Times New Roman" panose="02020603050405020304" pitchFamily="18" charset="0"/>
                          </a:rPr>
                          <m:t>1</m:t>
                        </m:r>
                      </m:num>
                      <m:den>
                        <m:r>
                          <a:rPr lang="en-US" altLang="zh-CN" i="1">
                            <a:latin typeface="Cambria Math" panose="02040503050406030204" pitchFamily="18" charset="0"/>
                            <a:ea typeface="宋体" panose="02010600030101010101" pitchFamily="2" charset="-122"/>
                            <a:cs typeface="Times New Roman" panose="02020603050405020304" pitchFamily="18" charset="0"/>
                          </a:rPr>
                          <m:t>2</m:t>
                        </m:r>
                      </m:den>
                    </m:f>
                    <m:nary>
                      <m:naryPr>
                        <m:chr m:val="∑"/>
                        <m:limLoc m:val="undOvr"/>
                        <m:ctrlPr>
                          <a:rPr lang="zh-CN" altLang="zh-CN" i="1">
                            <a:latin typeface="Cambria Math" panose="02040503050406030204" pitchFamily="18" charset="0"/>
                            <a:ea typeface="Cambria Math" panose="02040503050406030204" pitchFamily="18" charset="0"/>
                          </a:rPr>
                        </m:ctrlPr>
                      </m:naryPr>
                      <m:sub>
                        <m:r>
                          <a:rPr lang="en-US" altLang="zh-CN" i="1">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a:latin typeface="Cambria Math" panose="02040503050406030204" pitchFamily="18" charset="0"/>
                            <a:ea typeface="宋体" panose="02010600030101010101" pitchFamily="2" charset="-122"/>
                            <a:cs typeface="Times New Roman" panose="02020603050405020304" pitchFamily="18" charset="0"/>
                          </a:rPr>
                          <m:t>𝐽</m:t>
                        </m:r>
                      </m:sup>
                      <m:e>
                        <m:d>
                          <m:dPr>
                            <m:begChr m:val="["/>
                            <m:endChr m:val="]"/>
                            <m:ctrlPr>
                              <a:rPr lang="zh-CN" altLang="zh-CN" i="1">
                                <a:latin typeface="Cambria Math" panose="02040503050406030204" pitchFamily="18" charset="0"/>
                                <a:ea typeface="Cambria Math" panose="02040503050406030204" pitchFamily="18" charset="0"/>
                              </a:rPr>
                            </m:ctrlPr>
                          </m:dPr>
                          <m:e>
                            <m:func>
                              <m:funcPr>
                                <m:ctrlPr>
                                  <a:rPr lang="zh-CN" altLang="zh-CN" i="1">
                                    <a:latin typeface="Cambria Math" panose="02040503050406030204" pitchFamily="18" charset="0"/>
                                    <a:ea typeface="Cambria Math" panose="02040503050406030204" pitchFamily="18" charset="0"/>
                                  </a:rPr>
                                </m:ctrlPr>
                              </m:funcPr>
                              <m:fName>
                                <m:r>
                                  <m:rPr>
                                    <m:sty m:val="p"/>
                                  </m:rPr>
                                  <a:rPr lang="en-US" altLang="zh-CN">
                                    <a:latin typeface="Cambria Math" panose="02040503050406030204" pitchFamily="18" charset="0"/>
                                    <a:ea typeface="宋体" panose="02010600030101010101" pitchFamily="2" charset="-122"/>
                                    <a:cs typeface="Times New Roman" panose="02020603050405020304" pitchFamily="18" charset="0"/>
                                  </a:rPr>
                                  <m:t>log</m:t>
                                </m:r>
                              </m:fName>
                              <m:e>
                                <m:f>
                                  <m:fPr>
                                    <m:ctrlPr>
                                      <a:rPr lang="zh-CN" altLang="zh-CN" i="1">
                                        <a:latin typeface="Cambria Math" panose="02040503050406030204" pitchFamily="18" charset="0"/>
                                        <a:ea typeface="Cambria Math" panose="02040503050406030204" pitchFamily="18" charset="0"/>
                                      </a:rPr>
                                    </m:ctrlPr>
                                  </m:fPr>
                                  <m:num>
                                    <m:sSubSup>
                                      <m:sSubSupPr>
                                        <m:ctrlPr>
                                          <a:rPr lang="zh-CN" altLang="zh-CN" i="1">
                                            <a:latin typeface="Cambria Math" panose="02040503050406030204" pitchFamily="18" charset="0"/>
                                            <a:ea typeface="Cambria Math" panose="02040503050406030204" pitchFamily="18" charset="0"/>
                                          </a:rPr>
                                        </m:ctrlPr>
                                      </m:sSubSupPr>
                                      <m:e>
                                        <m:r>
                                          <a:rPr lang="en-US" altLang="zh-CN" i="1">
                                            <a:latin typeface="Cambria Math" panose="02040503050406030204" pitchFamily="18" charset="0"/>
                                            <a:ea typeface="宋体" panose="02010600030101010101" pitchFamily="2" charset="-122"/>
                                            <a:cs typeface="Times New Roman" panose="02020603050405020304" pitchFamily="18" charset="0"/>
                                          </a:rPr>
                                          <m:t>𝜎</m:t>
                                        </m:r>
                                      </m:e>
                                      <m:sub>
                                        <m:r>
                                          <a:rPr lang="en-US" altLang="zh-CN" i="1">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a:latin typeface="Cambria Math" panose="02040503050406030204" pitchFamily="18" charset="0"/>
                                            <a:ea typeface="宋体" panose="02010600030101010101" pitchFamily="2" charset="-122"/>
                                            <a:cs typeface="Times New Roman" panose="02020603050405020304" pitchFamily="18" charset="0"/>
                                          </a:rPr>
                                          <m:t>2</m:t>
                                        </m:r>
                                      </m:sup>
                                    </m:sSubSup>
                                  </m:num>
                                  <m:den>
                                    <m:sSubSup>
                                      <m:sSubSupPr>
                                        <m:ctrlPr>
                                          <a:rPr lang="zh-CN" altLang="zh-CN" i="1">
                                            <a:latin typeface="Cambria Math" panose="02040503050406030204" pitchFamily="18" charset="0"/>
                                            <a:ea typeface="Cambria Math" panose="02040503050406030204" pitchFamily="18" charset="0"/>
                                          </a:rPr>
                                        </m:ctrlPr>
                                      </m:sSubSupPr>
                                      <m:e>
                                        <m:acc>
                                          <m:accPr>
                                            <m:chr m:val="̂"/>
                                            <m:ctrlPr>
                                              <a:rPr lang="zh-CN" altLang="zh-CN" i="1">
                                                <a:latin typeface="Cambria Math" panose="02040503050406030204" pitchFamily="18" charset="0"/>
                                                <a:ea typeface="Cambria Math" panose="02040503050406030204" pitchFamily="18" charset="0"/>
                                              </a:rPr>
                                            </m:ctrlPr>
                                          </m:accPr>
                                          <m:e>
                                            <m:r>
                                              <a:rPr lang="en-US" altLang="zh-CN" i="1">
                                                <a:latin typeface="Cambria Math" panose="02040503050406030204" pitchFamily="18" charset="0"/>
                                                <a:ea typeface="宋体" panose="02010600030101010101" pitchFamily="2" charset="-122"/>
                                                <a:cs typeface="Times New Roman" panose="02020603050405020304" pitchFamily="18" charset="0"/>
                                              </a:rPr>
                                              <m:t>𝜎</m:t>
                                            </m:r>
                                          </m:e>
                                        </m:acc>
                                      </m:e>
                                      <m:sub>
                                        <m:r>
                                          <a:rPr lang="en-US" altLang="zh-CN" i="1">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a:latin typeface="Cambria Math" panose="02040503050406030204" pitchFamily="18" charset="0"/>
                                            <a:ea typeface="宋体" panose="02010600030101010101" pitchFamily="2" charset="-122"/>
                                            <a:cs typeface="Times New Roman" panose="02020603050405020304" pitchFamily="18" charset="0"/>
                                          </a:rPr>
                                          <m:t>2</m:t>
                                        </m:r>
                                      </m:sup>
                                    </m:sSubSup>
                                  </m:den>
                                </m:f>
                                <m:r>
                                  <a:rPr lang="zh-CN" altLang="en-US" i="1">
                                    <a:latin typeface="Cambria Math" panose="02040503050406030204" pitchFamily="18" charset="0"/>
                                    <a:ea typeface="微软雅黑" panose="020B0503020204020204" pitchFamily="34" charset="-122"/>
                                    <a:cs typeface="微软雅黑" panose="020B0503020204020204" pitchFamily="34" charset="-122"/>
                                  </a:rPr>
                                  <m:t>−</m:t>
                                </m:r>
                                <m:f>
                                  <m:fPr>
                                    <m:ctrlPr>
                                      <a:rPr lang="zh-CN" altLang="zh-CN" i="1">
                                        <a:latin typeface="Cambria Math" panose="02040503050406030204" pitchFamily="18" charset="0"/>
                                        <a:ea typeface="Cambria Math" panose="02040503050406030204" pitchFamily="18" charset="0"/>
                                      </a:rPr>
                                    </m:ctrlPr>
                                  </m:fPr>
                                  <m:num>
                                    <m:sSubSup>
                                      <m:sSubSupPr>
                                        <m:ctrlPr>
                                          <a:rPr lang="zh-CN" altLang="zh-CN" i="1">
                                            <a:latin typeface="Cambria Math" panose="02040503050406030204" pitchFamily="18" charset="0"/>
                                            <a:ea typeface="Cambria Math" panose="02040503050406030204" pitchFamily="18" charset="0"/>
                                          </a:rPr>
                                        </m:ctrlPr>
                                      </m:sSubSupPr>
                                      <m:e>
                                        <m:r>
                                          <a:rPr lang="en-US" altLang="zh-CN" i="1">
                                            <a:latin typeface="Cambria Math" panose="02040503050406030204" pitchFamily="18" charset="0"/>
                                            <a:ea typeface="宋体" panose="02010600030101010101" pitchFamily="2" charset="-122"/>
                                            <a:cs typeface="Times New Roman" panose="02020603050405020304" pitchFamily="18" charset="0"/>
                                          </a:rPr>
                                          <m:t>𝜎</m:t>
                                        </m:r>
                                      </m:e>
                                      <m:sub>
                                        <m:r>
                                          <a:rPr lang="en-US" altLang="zh-CN" i="1">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a:latin typeface="Cambria Math" panose="02040503050406030204" pitchFamily="18" charset="0"/>
                                            <a:ea typeface="宋体" panose="02010600030101010101" pitchFamily="2" charset="-122"/>
                                            <a:cs typeface="Times New Roman" panose="02020603050405020304" pitchFamily="18" charset="0"/>
                                          </a:rPr>
                                          <m:t>2</m:t>
                                        </m:r>
                                      </m:sup>
                                    </m:sSubSup>
                                  </m:num>
                                  <m:den>
                                    <m:sSubSup>
                                      <m:sSubSupPr>
                                        <m:ctrlPr>
                                          <a:rPr lang="zh-CN" altLang="zh-CN" i="1">
                                            <a:latin typeface="Cambria Math" panose="02040503050406030204" pitchFamily="18" charset="0"/>
                                            <a:ea typeface="Cambria Math" panose="02040503050406030204" pitchFamily="18" charset="0"/>
                                          </a:rPr>
                                        </m:ctrlPr>
                                      </m:sSubSupPr>
                                      <m:e>
                                        <m:acc>
                                          <m:accPr>
                                            <m:chr m:val="̂"/>
                                            <m:ctrlPr>
                                              <a:rPr lang="zh-CN" altLang="zh-CN" i="1">
                                                <a:latin typeface="Cambria Math" panose="02040503050406030204" pitchFamily="18" charset="0"/>
                                                <a:ea typeface="Cambria Math" panose="02040503050406030204" pitchFamily="18" charset="0"/>
                                              </a:rPr>
                                            </m:ctrlPr>
                                          </m:accPr>
                                          <m:e>
                                            <m:r>
                                              <a:rPr lang="en-US" altLang="zh-CN" i="1">
                                                <a:latin typeface="Cambria Math" panose="02040503050406030204" pitchFamily="18" charset="0"/>
                                                <a:ea typeface="宋体" panose="02010600030101010101" pitchFamily="2" charset="-122"/>
                                                <a:cs typeface="Times New Roman" panose="02020603050405020304" pitchFamily="18" charset="0"/>
                                              </a:rPr>
                                              <m:t>𝜎</m:t>
                                            </m:r>
                                          </m:e>
                                        </m:acc>
                                      </m:e>
                                      <m:sub>
                                        <m:r>
                                          <a:rPr lang="en-US" altLang="zh-CN" i="1">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a:latin typeface="Cambria Math" panose="02040503050406030204" pitchFamily="18" charset="0"/>
                                            <a:ea typeface="宋体" panose="02010600030101010101" pitchFamily="2" charset="-122"/>
                                            <a:cs typeface="Times New Roman" panose="02020603050405020304" pitchFamily="18" charset="0"/>
                                          </a:rPr>
                                          <m:t>2</m:t>
                                        </m:r>
                                      </m:sup>
                                    </m:sSubSup>
                                  </m:den>
                                </m:f>
                                <m:r>
                                  <a:rPr lang="zh-CN" altLang="en-US" i="1">
                                    <a:latin typeface="Cambria Math" panose="02040503050406030204" pitchFamily="18" charset="0"/>
                                    <a:ea typeface="微软雅黑" panose="020B0503020204020204" pitchFamily="34" charset="-122"/>
                                    <a:cs typeface="微软雅黑" panose="020B0503020204020204" pitchFamily="34" charset="-122"/>
                                  </a:rPr>
                                  <m:t>−</m:t>
                                </m:r>
                                <m:f>
                                  <m:fPr>
                                    <m:ctrlPr>
                                      <a:rPr lang="zh-CN" altLang="zh-CN" i="1">
                                        <a:latin typeface="Cambria Math" panose="02040503050406030204" pitchFamily="18" charset="0"/>
                                        <a:ea typeface="Cambria Math" panose="02040503050406030204" pitchFamily="18" charset="0"/>
                                      </a:rPr>
                                    </m:ctrlPr>
                                  </m:fPr>
                                  <m:num>
                                    <m:sSup>
                                      <m:sSupPr>
                                        <m:ctrlPr>
                                          <a:rPr lang="zh-CN" altLang="zh-CN" i="1">
                                            <a:latin typeface="Cambria Math" panose="02040503050406030204" pitchFamily="18" charset="0"/>
                                            <a:ea typeface="Cambria Math" panose="02040503050406030204" pitchFamily="18" charset="0"/>
                                          </a:rPr>
                                        </m:ctrlPr>
                                      </m:sSupPr>
                                      <m:e>
                                        <m:d>
                                          <m:dPr>
                                            <m:ctrlPr>
                                              <a:rPr lang="zh-CN" altLang="zh-CN" i="1">
                                                <a:latin typeface="Cambria Math" panose="02040503050406030204" pitchFamily="18" charset="0"/>
                                                <a:ea typeface="Cambria Math" panose="02040503050406030204" pitchFamily="18" charset="0"/>
                                              </a:rPr>
                                            </m:ctrlPr>
                                          </m:dPr>
                                          <m:e>
                                            <m:sSub>
                                              <m:sSubPr>
                                                <m:ctrlPr>
                                                  <a:rPr lang="zh-CN" altLang="zh-CN" i="1">
                                                    <a:latin typeface="Cambria Math" panose="02040503050406030204" pitchFamily="18" charset="0"/>
                                                    <a:ea typeface="Cambria Math" panose="02040503050406030204" pitchFamily="18" charset="0"/>
                                                  </a:rPr>
                                                </m:ctrlPr>
                                              </m:sSubPr>
                                              <m:e>
                                                <m:r>
                                                  <a:rPr lang="en-US" altLang="zh-CN" i="1">
                                                    <a:latin typeface="Cambria Math" panose="02040503050406030204" pitchFamily="18" charset="0"/>
                                                    <a:ea typeface="宋体" panose="02010600030101010101" pitchFamily="2" charset="-122"/>
                                                    <a:cs typeface="Times New Roman" panose="02020603050405020304" pitchFamily="18" charset="0"/>
                                                  </a:rPr>
                                                  <m:t>𝜇</m:t>
                                                </m:r>
                                              </m:e>
                                              <m:sub>
                                                <m:r>
                                                  <a:rPr lang="en-US" altLang="zh-CN" i="1">
                                                    <a:latin typeface="Cambria Math" panose="02040503050406030204" pitchFamily="18" charset="0"/>
                                                    <a:ea typeface="宋体" panose="02010600030101010101" pitchFamily="2" charset="-122"/>
                                                    <a:cs typeface="Times New Roman" panose="02020603050405020304" pitchFamily="18" charset="0"/>
                                                  </a:rPr>
                                                  <m:t>𝑗</m:t>
                                                </m:r>
                                              </m:sub>
                                            </m:sSub>
                                            <m:r>
                                              <a:rPr lang="en-US" altLang="zh-CN" i="1">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a:latin typeface="Cambria Math" panose="02040503050406030204" pitchFamily="18" charset="0"/>
                                                    <a:ea typeface="Cambria Math" panose="02040503050406030204" pitchFamily="18" charset="0"/>
                                                  </a:rPr>
                                                </m:ctrlPr>
                                              </m:sSubPr>
                                              <m:e>
                                                <m:acc>
                                                  <m:accPr>
                                                    <m:chr m:val="̂"/>
                                                    <m:ctrlPr>
                                                      <a:rPr lang="zh-CN" altLang="zh-CN" i="1">
                                                        <a:latin typeface="Cambria Math" panose="02040503050406030204" pitchFamily="18" charset="0"/>
                                                        <a:ea typeface="Cambria Math" panose="02040503050406030204" pitchFamily="18" charset="0"/>
                                                      </a:rPr>
                                                    </m:ctrlPr>
                                                  </m:accPr>
                                                  <m:e>
                                                    <m:r>
                                                      <a:rPr lang="en-US" altLang="zh-CN" i="1">
                                                        <a:latin typeface="Cambria Math" panose="02040503050406030204" pitchFamily="18" charset="0"/>
                                                        <a:ea typeface="宋体" panose="02010600030101010101" pitchFamily="2" charset="-122"/>
                                                        <a:cs typeface="Times New Roman" panose="02020603050405020304" pitchFamily="18" charset="0"/>
                                                      </a:rPr>
                                                      <m:t>𝜇</m:t>
                                                    </m:r>
                                                  </m:e>
                                                </m:acc>
                                              </m:e>
                                              <m:sub>
                                                <m:r>
                                                  <a:rPr lang="en-US" altLang="zh-CN" i="1">
                                                    <a:latin typeface="Cambria Math" panose="02040503050406030204" pitchFamily="18" charset="0"/>
                                                    <a:ea typeface="宋体" panose="02010600030101010101" pitchFamily="2" charset="-122"/>
                                                    <a:cs typeface="Times New Roman" panose="02020603050405020304" pitchFamily="18" charset="0"/>
                                                  </a:rPr>
                                                  <m:t>𝑗</m:t>
                                                </m:r>
                                              </m:sub>
                                            </m:sSub>
                                          </m:e>
                                        </m:d>
                                      </m:e>
                                      <m:sup>
                                        <m:r>
                                          <a:rPr lang="en-US" altLang="zh-CN" i="1">
                                            <a:latin typeface="Cambria Math" panose="02040503050406030204" pitchFamily="18" charset="0"/>
                                            <a:ea typeface="宋体" panose="02010600030101010101" pitchFamily="2" charset="-122"/>
                                            <a:cs typeface="Times New Roman" panose="02020603050405020304" pitchFamily="18" charset="0"/>
                                          </a:rPr>
                                          <m:t>2</m:t>
                                        </m:r>
                                      </m:sup>
                                    </m:sSup>
                                  </m:num>
                                  <m:den>
                                    <m:sSubSup>
                                      <m:sSubSupPr>
                                        <m:ctrlPr>
                                          <a:rPr lang="zh-CN" altLang="zh-CN" i="1">
                                            <a:latin typeface="Cambria Math" panose="02040503050406030204" pitchFamily="18" charset="0"/>
                                            <a:ea typeface="Cambria Math" panose="02040503050406030204" pitchFamily="18" charset="0"/>
                                          </a:rPr>
                                        </m:ctrlPr>
                                      </m:sSubSupPr>
                                      <m:e>
                                        <m:acc>
                                          <m:accPr>
                                            <m:chr m:val="̂"/>
                                            <m:ctrlPr>
                                              <a:rPr lang="zh-CN" altLang="zh-CN" i="1">
                                                <a:latin typeface="Cambria Math" panose="02040503050406030204" pitchFamily="18" charset="0"/>
                                                <a:ea typeface="Cambria Math" panose="02040503050406030204" pitchFamily="18" charset="0"/>
                                              </a:rPr>
                                            </m:ctrlPr>
                                          </m:accPr>
                                          <m:e>
                                            <m:r>
                                              <a:rPr lang="en-US" altLang="zh-CN" i="1">
                                                <a:latin typeface="Cambria Math" panose="02040503050406030204" pitchFamily="18" charset="0"/>
                                                <a:ea typeface="宋体" panose="02010600030101010101" pitchFamily="2" charset="-122"/>
                                                <a:cs typeface="Times New Roman" panose="02020603050405020304" pitchFamily="18" charset="0"/>
                                              </a:rPr>
                                              <m:t>𝜎</m:t>
                                            </m:r>
                                          </m:e>
                                        </m:acc>
                                      </m:e>
                                      <m:sub>
                                        <m:r>
                                          <a:rPr lang="en-US" altLang="zh-CN" i="1">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a:latin typeface="Cambria Math" panose="02040503050406030204" pitchFamily="18" charset="0"/>
                                            <a:ea typeface="宋体" panose="02010600030101010101" pitchFamily="2" charset="-122"/>
                                            <a:cs typeface="Times New Roman" panose="02020603050405020304" pitchFamily="18" charset="0"/>
                                          </a:rPr>
                                          <m:t>2</m:t>
                                        </m:r>
                                      </m:sup>
                                    </m:sSubSup>
                                  </m:den>
                                </m:f>
                                <m:r>
                                  <a:rPr lang="en-US" altLang="zh-CN" i="1">
                                    <a:latin typeface="Cambria Math" panose="02040503050406030204" pitchFamily="18" charset="0"/>
                                    <a:ea typeface="宋体" panose="02010600030101010101" pitchFamily="2" charset="-122"/>
                                    <a:cs typeface="Times New Roman" panose="02020603050405020304" pitchFamily="18" charset="0"/>
                                  </a:rPr>
                                  <m:t>+1</m:t>
                                </m:r>
                              </m:e>
                            </m:func>
                          </m:e>
                        </m:d>
                      </m:e>
                    </m:nary>
                  </m:oMath>
                </a14:m>
                <a:r>
                  <a:rPr lang="zh-CN" altLang="en-US" dirty="0" smtClean="0"/>
                  <a:t>（</a:t>
                </a:r>
                <a:r>
                  <a:rPr lang="en-US" altLang="zh-CN" dirty="0" smtClean="0"/>
                  <a:t>1</a:t>
                </a:r>
                <a:r>
                  <a:rPr lang="zh-CN" altLang="en-US" dirty="0" smtClean="0"/>
                  <a:t>）</a:t>
                </a:r>
                <a:endParaRPr lang="zh-CN" altLang="en-US" dirty="0"/>
              </a:p>
            </p:txBody>
          </p:sp>
        </mc:Choice>
        <mc:Fallback xmlns="">
          <p:sp>
            <p:nvSpPr>
              <p:cNvPr id="8" name="矩形 7"/>
              <p:cNvSpPr>
                <a:spLocks noRot="1" noChangeAspect="1" noMove="1" noResize="1" noEditPoints="1" noAdjustHandles="1" noChangeArrowheads="1" noChangeShapeType="1" noTextEdit="1"/>
              </p:cNvSpPr>
              <p:nvPr/>
            </p:nvSpPr>
            <p:spPr>
              <a:xfrm>
                <a:off x="5823928" y="2228400"/>
                <a:ext cx="5867329" cy="985719"/>
              </a:xfrm>
              <a:prstGeom prst="rect">
                <a:avLst/>
              </a:prstGeom>
              <a:blipFill>
                <a:blip r:embed="rId6"/>
                <a:stretch>
                  <a:fillRect t="-2484" r="-83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矩形 9"/>
              <p:cNvSpPr/>
              <p:nvPr/>
            </p:nvSpPr>
            <p:spPr>
              <a:xfrm>
                <a:off x="6524441" y="3566574"/>
                <a:ext cx="5166816" cy="484941"/>
              </a:xfrm>
              <a:prstGeom prst="rect">
                <a:avLst/>
              </a:prstGeom>
            </p:spPr>
            <p:txBody>
              <a:bodyPr wrap="square">
                <a:spAutoFit/>
              </a:bodyPr>
              <a:lstStyle/>
              <a:p>
                <a:pPr algn="r"/>
                <a14:m>
                  <m:oMath xmlns:m="http://schemas.openxmlformats.org/officeDocument/2006/math">
                    <m:sSub>
                      <m:sSubPr>
                        <m:ctrlPr>
                          <a:rPr lang="zh-CN" altLang="en-US" i="1">
                            <a:latin typeface="Cambria Math" panose="02040503050406030204" pitchFamily="18" charset="0"/>
                          </a:rPr>
                        </m:ctrlPr>
                      </m:sSubPr>
                      <m:e>
                        <m:r>
                          <a:rPr lang="zh-CN" altLang="en-US">
                            <a:latin typeface="Cambria Math" panose="02040503050406030204" pitchFamily="18" charset="0"/>
                          </a:rPr>
                          <m:t>ℒ</m:t>
                        </m:r>
                      </m:e>
                      <m:sub>
                        <m:r>
                          <a:rPr lang="zh-CN" altLang="en-US" i="1">
                            <a:latin typeface="Cambria Math" panose="02040503050406030204" pitchFamily="18" charset="0"/>
                          </a:rPr>
                          <m:t>𝛿</m:t>
                        </m:r>
                      </m:sub>
                    </m:sSub>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0">
                            <a:latin typeface="Cambria Math" panose="02040503050406030204" pitchFamily="18" charset="0"/>
                          </a:rPr>
                          <m:t>1</m:t>
                        </m:r>
                      </m:num>
                      <m:den>
                        <m:r>
                          <a:rPr lang="zh-CN" altLang="en-US" i="1">
                            <a:latin typeface="Cambria Math" panose="02040503050406030204" pitchFamily="18" charset="0"/>
                          </a:rPr>
                          <m:t>𝛿</m:t>
                        </m:r>
                      </m:den>
                    </m:f>
                    <m:nary>
                      <m:naryPr>
                        <m:chr m:val="∑"/>
                        <m:limLoc m:val="undOvr"/>
                        <m:ctrlPr>
                          <a:rPr lang="zh-CN" altLang="en-US" i="1">
                            <a:latin typeface="Cambria Math" panose="02040503050406030204" pitchFamily="18" charset="0"/>
                          </a:rPr>
                        </m:ctrlPr>
                      </m:naryPr>
                      <m:sub>
                        <m:r>
                          <a:rPr lang="zh-CN" altLang="en-US" i="1">
                            <a:latin typeface="Cambria Math" panose="02040503050406030204" pitchFamily="18" charset="0"/>
                          </a:rPr>
                          <m:t>𝑡</m:t>
                        </m:r>
                        <m:r>
                          <a:rPr lang="zh-CN" altLang="en-US" i="0">
                            <a:latin typeface="Cambria Math" panose="02040503050406030204" pitchFamily="18" charset="0"/>
                          </a:rPr>
                          <m:t>=1</m:t>
                        </m:r>
                      </m:sub>
                      <m:sup>
                        <m:r>
                          <a:rPr lang="zh-CN" altLang="en-US" i="1">
                            <a:latin typeface="Cambria Math" panose="02040503050406030204" pitchFamily="18" charset="0"/>
                          </a:rPr>
                          <m:t>𝛿</m:t>
                        </m:r>
                      </m:sup>
                      <m:e>
                        <m:sSub>
                          <m:sSubPr>
                            <m:ctrlPr>
                              <a:rPr lang="zh-CN" altLang="en-US" i="1">
                                <a:latin typeface="Cambria Math" panose="02040503050406030204" pitchFamily="18" charset="0"/>
                              </a:rPr>
                            </m:ctrlPr>
                          </m:sSubPr>
                          <m:e>
                            <m:r>
                              <a:rPr lang="zh-CN" altLang="en-US" i="1">
                                <a:latin typeface="Cambria Math" panose="02040503050406030204" pitchFamily="18" charset="0"/>
                              </a:rPr>
                              <m:t>𝑙𝑜𝑠𝑠</m:t>
                            </m:r>
                          </m:e>
                          <m:sub>
                            <m:r>
                              <a:rPr lang="zh-CN" altLang="en-US" i="1">
                                <a:latin typeface="Cambria Math" panose="02040503050406030204" pitchFamily="18" charset="0"/>
                              </a:rPr>
                              <m:t>𝑡</m:t>
                            </m:r>
                          </m:sub>
                        </m:sSub>
                      </m:e>
                    </m:nary>
                  </m:oMath>
                </a14:m>
                <a:r>
                  <a:rPr lang="zh-CN" altLang="en-US" dirty="0" smtClean="0"/>
                  <a:t>                                  （</a:t>
                </a:r>
                <a:r>
                  <a:rPr lang="en-US" altLang="zh-CN" dirty="0" smtClean="0"/>
                  <a:t>2</a:t>
                </a:r>
                <a:r>
                  <a:rPr lang="zh-CN" altLang="en-US" dirty="0" smtClean="0"/>
                  <a:t>）</a:t>
                </a:r>
                <a:endParaRPr lang="zh-CN" altLang="en-US" dirty="0"/>
              </a:p>
            </p:txBody>
          </p:sp>
        </mc:Choice>
        <mc:Fallback xmlns="">
          <p:sp>
            <p:nvSpPr>
              <p:cNvPr id="10" name="矩形 9"/>
              <p:cNvSpPr>
                <a:spLocks noRot="1" noChangeAspect="1" noMove="1" noResize="1" noEditPoints="1" noAdjustHandles="1" noChangeArrowheads="1" noChangeShapeType="1" noTextEdit="1"/>
              </p:cNvSpPr>
              <p:nvPr/>
            </p:nvSpPr>
            <p:spPr>
              <a:xfrm>
                <a:off x="6524441" y="3566574"/>
                <a:ext cx="5166816" cy="484941"/>
              </a:xfrm>
              <a:prstGeom prst="rect">
                <a:avLst/>
              </a:prstGeom>
              <a:blipFill>
                <a:blip r:embed="rId7"/>
                <a:stretch>
                  <a:fillRect t="-78750" r="-943" b="-12875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99843979"/>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02</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2433640" y="1583316"/>
            <a:ext cx="9265878" cy="721965"/>
          </a:xfrm>
        </p:spPr>
        <p:txBody>
          <a:bodyPr>
            <a:normAutofit/>
          </a:bodyPr>
          <a:lstStyle/>
          <a:p>
            <a:pPr marL="0" indent="0">
              <a:lnSpc>
                <a:spcPct val="100000"/>
              </a:lnSpc>
              <a:buNone/>
            </a:pPr>
            <a:r>
              <a:rPr lang="zh-CN" altLang="en-US" dirty="0" smtClean="0">
                <a:solidFill>
                  <a:prstClr val="black"/>
                </a:solidFill>
                <a:latin typeface="宋体" panose="02010600030101010101" pitchFamily="2" charset="-122"/>
                <a:ea typeface="宋体" panose="02010600030101010101" pitchFamily="2" charset="-122"/>
              </a:rPr>
              <a:t>视频分类算法流程</a:t>
            </a: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solidFill>
                  <a:schemeClr val="bg1"/>
                </a:solidFill>
                <a:latin typeface="宋体" panose="02010600030101010101" pitchFamily="2" charset="-122"/>
                <a:ea typeface="宋体" panose="02010600030101010101" pitchFamily="2" charset="-122"/>
                <a:cs typeface="+mn-cs"/>
              </a:rPr>
              <a:t>2.3 </a:t>
            </a:r>
            <a:r>
              <a:rPr lang="zh-CN" altLang="en-US" sz="3600" dirty="0">
                <a:solidFill>
                  <a:schemeClr val="bg1"/>
                </a:solidFill>
                <a:latin typeface="宋体" panose="02010600030101010101" pitchFamily="2" charset="-122"/>
                <a:ea typeface="宋体" panose="02010600030101010101" pitchFamily="2" charset="-122"/>
                <a:cs typeface="+mn-cs"/>
              </a:rPr>
              <a:t>鱼类摄食行为分类器</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21</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n-US" altLang="zh-CN" dirty="0" smtClean="0">
              <a:solidFill>
                <a:prstClr val="black"/>
              </a:solidFill>
              <a:latin typeface="宋体" panose="02010600030101010101" pitchFamily="2" charset="-122"/>
              <a:ea typeface="宋体" panose="02010600030101010101" pitchFamily="2" charset="-122"/>
            </a:endParaRPr>
          </a:p>
        </p:txBody>
      </p:sp>
      <p:pic>
        <p:nvPicPr>
          <p:cNvPr id="13" name="图片 12" descr="屏幕剪辑"/>
          <p:cNvPicPr>
            <a:picLocks noChangeAspect="1"/>
          </p:cNvPicPr>
          <p:nvPr/>
        </p:nvPicPr>
        <p:blipFill rotWithShape="1">
          <a:blip r:embed="rId4">
            <a:extLst>
              <a:ext uri="{28A0092B-C50C-407E-A947-70E740481C1C}">
                <a14:useLocalDpi xmlns:a14="http://schemas.microsoft.com/office/drawing/2010/main" val="0"/>
              </a:ext>
            </a:extLst>
          </a:blip>
          <a:srcRect b="8779"/>
          <a:stretch/>
        </p:blipFill>
        <p:spPr>
          <a:xfrm>
            <a:off x="7499353" y="1"/>
            <a:ext cx="3268261" cy="5971950"/>
          </a:xfrm>
          <a:prstGeom prst="rect">
            <a:avLst/>
          </a:prstGeom>
        </p:spPr>
      </p:pic>
      <p:pic>
        <p:nvPicPr>
          <p:cNvPr id="14" name="图片 13" descr="屏幕剪辑"/>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658" y="4325126"/>
            <a:ext cx="5976742" cy="1807292"/>
          </a:xfrm>
          <a:prstGeom prst="rect">
            <a:avLst/>
          </a:prstGeom>
        </p:spPr>
      </p:pic>
      <p:pic>
        <p:nvPicPr>
          <p:cNvPr id="15" name="图片 14" descr="屏幕剪辑"/>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1496" y="2612261"/>
            <a:ext cx="6604557" cy="833976"/>
          </a:xfrm>
          <a:prstGeom prst="rect">
            <a:avLst/>
          </a:prstGeom>
        </p:spPr>
      </p:pic>
      <p:pic>
        <p:nvPicPr>
          <p:cNvPr id="16" name="图片 15" descr="屏幕剪辑"/>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1496" y="3458480"/>
            <a:ext cx="3271422" cy="1123234"/>
          </a:xfrm>
          <a:prstGeom prst="rect">
            <a:avLst/>
          </a:prstGeom>
        </p:spPr>
      </p:pic>
      <p:sp>
        <p:nvSpPr>
          <p:cNvPr id="18" name="文本框 17"/>
          <p:cNvSpPr txBox="1"/>
          <p:nvPr/>
        </p:nvSpPr>
        <p:spPr>
          <a:xfrm>
            <a:off x="7842704" y="6075144"/>
            <a:ext cx="2407101" cy="646331"/>
          </a:xfrm>
          <a:prstGeom prst="rect">
            <a:avLst/>
          </a:prstGeom>
          <a:noFill/>
        </p:spPr>
        <p:txBody>
          <a:bodyPr wrap="square" rtlCol="0">
            <a:spAutoFit/>
          </a:bodyPr>
          <a:lstStyle/>
          <a:p>
            <a:pPr algn="ctr"/>
            <a:r>
              <a:rPr lang="en-US" altLang="zh-CN" dirty="0" smtClean="0"/>
              <a:t>(a) </a:t>
            </a:r>
            <a:r>
              <a:rPr lang="zh-CN" altLang="en-US" dirty="0" smtClean="0"/>
              <a:t>基于前后帧的</a:t>
            </a:r>
            <a:r>
              <a:rPr lang="en-US" altLang="zh-CN" dirty="0" smtClean="0"/>
              <a:t>IRBEN</a:t>
            </a:r>
            <a:r>
              <a:rPr lang="zh-CN" altLang="en-US" dirty="0" smtClean="0"/>
              <a:t>视频分类流程图</a:t>
            </a:r>
            <a:endParaRPr lang="zh-CN" altLang="en-US" dirty="0"/>
          </a:p>
        </p:txBody>
      </p:sp>
    </p:spTree>
    <p:extLst>
      <p:ext uri="{BB962C8B-B14F-4D97-AF65-F5344CB8AC3E}">
        <p14:creationId xmlns:p14="http://schemas.microsoft.com/office/powerpoint/2010/main" val="1810912306"/>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03</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2433640" y="1583316"/>
            <a:ext cx="9265878" cy="721965"/>
          </a:xfrm>
        </p:spPr>
        <p:txBody>
          <a:bodyPr>
            <a:normAutofit/>
          </a:bodyPr>
          <a:lstStyle/>
          <a:p>
            <a:pPr marL="0" indent="0">
              <a:lnSpc>
                <a:spcPct val="100000"/>
              </a:lnSpc>
              <a:buNone/>
            </a:pPr>
            <a:r>
              <a:rPr lang="en-US" altLang="zh-CN" dirty="0" smtClean="0">
                <a:solidFill>
                  <a:prstClr val="black"/>
                </a:solidFill>
                <a:latin typeface="宋体" panose="02010600030101010101" pitchFamily="2" charset="-122"/>
                <a:ea typeface="宋体" panose="02010600030101010101" pitchFamily="2" charset="-122"/>
              </a:rPr>
              <a:t>FCN</a:t>
            </a:r>
            <a:r>
              <a:rPr lang="zh-CN" altLang="en-US" dirty="0" smtClean="0">
                <a:solidFill>
                  <a:prstClr val="black"/>
                </a:solidFill>
                <a:latin typeface="宋体" panose="02010600030101010101" pitchFamily="2" charset="-122"/>
                <a:ea typeface="宋体" panose="02010600030101010101" pitchFamily="2" charset="-122"/>
              </a:rPr>
              <a:t>网络训练前后对比</a:t>
            </a:r>
            <a:r>
              <a:rPr lang="zh-CN" altLang="en-US" dirty="0">
                <a:solidFill>
                  <a:prstClr val="black"/>
                </a:solidFill>
                <a:latin typeface="宋体" panose="02010600030101010101" pitchFamily="2" charset="-122"/>
                <a:ea typeface="宋体" panose="02010600030101010101" pitchFamily="2" charset="-122"/>
              </a:rPr>
              <a:t>实验结果</a:t>
            </a: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solidFill>
                  <a:schemeClr val="bg1"/>
                </a:solidFill>
                <a:latin typeface="宋体" panose="02010600030101010101" pitchFamily="2" charset="-122"/>
                <a:ea typeface="宋体" panose="02010600030101010101" pitchFamily="2" charset="-122"/>
                <a:cs typeface="+mn-cs"/>
              </a:rPr>
              <a:t>2.3 </a:t>
            </a:r>
            <a:r>
              <a:rPr lang="zh-CN" altLang="en-US" sz="3600" dirty="0">
                <a:solidFill>
                  <a:schemeClr val="bg1"/>
                </a:solidFill>
                <a:latin typeface="宋体" panose="02010600030101010101" pitchFamily="2" charset="-122"/>
                <a:ea typeface="宋体" panose="02010600030101010101" pitchFamily="2" charset="-122"/>
                <a:cs typeface="+mn-cs"/>
              </a:rPr>
              <a:t>鱼类摄食行为分类器</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22</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n-US" altLang="zh-CN" dirty="0" smtClean="0">
              <a:solidFill>
                <a:prstClr val="black"/>
              </a:solidFill>
              <a:latin typeface="宋体" panose="02010600030101010101" pitchFamily="2" charset="-122"/>
              <a:ea typeface="宋体" panose="02010600030101010101" pitchFamily="2" charset="-122"/>
            </a:endParaRPr>
          </a:p>
        </p:txBody>
      </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4987" y="2602255"/>
            <a:ext cx="5673704" cy="3141747"/>
          </a:xfrm>
          <a:prstGeom prst="rect">
            <a:avLst/>
          </a:prstGeom>
        </p:spPr>
      </p:pic>
      <p:pic>
        <p:nvPicPr>
          <p:cNvPr id="7" name="图片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2602255"/>
            <a:ext cx="5673704" cy="3141747"/>
          </a:xfrm>
          <a:prstGeom prst="rect">
            <a:avLst/>
          </a:prstGeom>
        </p:spPr>
      </p:pic>
      <p:sp>
        <p:nvSpPr>
          <p:cNvPr id="11" name="文本框 10"/>
          <p:cNvSpPr txBox="1"/>
          <p:nvPr/>
        </p:nvSpPr>
        <p:spPr>
          <a:xfrm>
            <a:off x="1908459" y="5821083"/>
            <a:ext cx="3174067" cy="369332"/>
          </a:xfrm>
          <a:prstGeom prst="rect">
            <a:avLst/>
          </a:prstGeom>
          <a:noFill/>
        </p:spPr>
        <p:txBody>
          <a:bodyPr wrap="square" rtlCol="0">
            <a:spAutoFit/>
          </a:bodyPr>
          <a:lstStyle/>
          <a:p>
            <a:r>
              <a:rPr lang="en-US" altLang="zh-CN" dirty="0" smtClean="0"/>
              <a:t>(a) </a:t>
            </a:r>
            <a:r>
              <a:rPr lang="zh-CN" altLang="en-US" dirty="0" smtClean="0"/>
              <a:t>随机初始化</a:t>
            </a:r>
            <a:r>
              <a:rPr lang="en-US" altLang="zh-CN" dirty="0" smtClean="0"/>
              <a:t>FCN</a:t>
            </a:r>
            <a:r>
              <a:rPr lang="zh-CN" altLang="en-US" dirty="0" smtClean="0"/>
              <a:t>网络参数</a:t>
            </a:r>
            <a:endParaRPr lang="zh-CN" altLang="en-US" dirty="0"/>
          </a:p>
        </p:txBody>
      </p:sp>
      <p:sp>
        <p:nvSpPr>
          <p:cNvPr id="22" name="文本框 21"/>
          <p:cNvSpPr txBox="1"/>
          <p:nvPr/>
        </p:nvSpPr>
        <p:spPr>
          <a:xfrm>
            <a:off x="7109472" y="5821083"/>
            <a:ext cx="3174067" cy="369332"/>
          </a:xfrm>
          <a:prstGeom prst="rect">
            <a:avLst/>
          </a:prstGeom>
          <a:noFill/>
        </p:spPr>
        <p:txBody>
          <a:bodyPr wrap="square" rtlCol="0">
            <a:spAutoFit/>
          </a:bodyPr>
          <a:lstStyle/>
          <a:p>
            <a:r>
              <a:rPr lang="en-US" altLang="zh-CN" dirty="0" smtClean="0"/>
              <a:t>(b) </a:t>
            </a:r>
            <a:r>
              <a:rPr lang="zh-CN" altLang="en-US" dirty="0" smtClean="0"/>
              <a:t>训练后</a:t>
            </a:r>
            <a:r>
              <a:rPr lang="en-US" altLang="zh-CN" dirty="0" smtClean="0"/>
              <a:t>FCN</a:t>
            </a:r>
            <a:r>
              <a:rPr lang="zh-CN" altLang="en-US" dirty="0" smtClean="0"/>
              <a:t>网络参数</a:t>
            </a:r>
            <a:endParaRPr lang="zh-CN" altLang="en-US" dirty="0"/>
          </a:p>
        </p:txBody>
      </p:sp>
    </p:spTree>
    <p:extLst>
      <p:ext uri="{BB962C8B-B14F-4D97-AF65-F5344CB8AC3E}">
        <p14:creationId xmlns:p14="http://schemas.microsoft.com/office/powerpoint/2010/main" val="2944607625"/>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985" y="3983928"/>
            <a:ext cx="3900761" cy="2160000"/>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0985" y="2043917"/>
            <a:ext cx="3900761" cy="2160000"/>
          </a:xfrm>
          <a:prstGeom prst="rect">
            <a:avLst/>
          </a:prstGeom>
        </p:spPr>
      </p:pic>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04</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2433640" y="1583316"/>
            <a:ext cx="9265878" cy="721965"/>
          </a:xfrm>
        </p:spPr>
        <p:txBody>
          <a:bodyPr>
            <a:normAutofit/>
          </a:bodyPr>
          <a:lstStyle/>
          <a:p>
            <a:pPr marL="0" indent="0">
              <a:lnSpc>
                <a:spcPct val="100000"/>
              </a:lnSpc>
              <a:buNone/>
            </a:pPr>
            <a:r>
              <a:rPr lang="en-US" altLang="zh-CN" dirty="0" smtClean="0">
                <a:solidFill>
                  <a:prstClr val="black"/>
                </a:solidFill>
                <a:latin typeface="宋体" panose="02010600030101010101" pitchFamily="2" charset="-122"/>
                <a:ea typeface="宋体" panose="02010600030101010101" pitchFamily="2" charset="-122"/>
              </a:rPr>
              <a:t>FCN</a:t>
            </a:r>
            <a:r>
              <a:rPr lang="zh-CN" altLang="en-US" dirty="0" smtClean="0">
                <a:solidFill>
                  <a:prstClr val="black"/>
                </a:solidFill>
                <a:latin typeface="宋体" panose="02010600030101010101" pitchFamily="2" charset="-122"/>
                <a:ea typeface="宋体" panose="02010600030101010101" pitchFamily="2" charset="-122"/>
              </a:rPr>
              <a:t>网络训练前后对比</a:t>
            </a:r>
            <a:r>
              <a:rPr lang="zh-CN" altLang="en-US" dirty="0">
                <a:solidFill>
                  <a:prstClr val="black"/>
                </a:solidFill>
                <a:latin typeface="宋体" panose="02010600030101010101" pitchFamily="2" charset="-122"/>
                <a:ea typeface="宋体" panose="02010600030101010101" pitchFamily="2" charset="-122"/>
              </a:rPr>
              <a:t>实验结果</a:t>
            </a: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solidFill>
                  <a:schemeClr val="bg1"/>
                </a:solidFill>
                <a:latin typeface="宋体" panose="02010600030101010101" pitchFamily="2" charset="-122"/>
                <a:ea typeface="宋体" panose="02010600030101010101" pitchFamily="2" charset="-122"/>
                <a:cs typeface="+mn-cs"/>
              </a:rPr>
              <a:t>2.3 </a:t>
            </a:r>
            <a:r>
              <a:rPr lang="zh-CN" altLang="en-US" sz="3600" dirty="0">
                <a:solidFill>
                  <a:schemeClr val="bg1"/>
                </a:solidFill>
                <a:latin typeface="宋体" panose="02010600030101010101" pitchFamily="2" charset="-122"/>
                <a:ea typeface="宋体" panose="02010600030101010101" pitchFamily="2" charset="-122"/>
                <a:cs typeface="+mn-cs"/>
              </a:rPr>
              <a:t>鱼类摄食行为分类器</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5"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23</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n-US" altLang="zh-CN" dirty="0" smtClean="0">
              <a:solidFill>
                <a:prstClr val="black"/>
              </a:solidFill>
              <a:latin typeface="宋体" panose="02010600030101010101" pitchFamily="2" charset="-122"/>
              <a:ea typeface="宋体" panose="02010600030101010101" pitchFamily="2" charset="-122"/>
            </a:endParaRPr>
          </a:p>
        </p:txBody>
      </p:sp>
      <p:sp>
        <p:nvSpPr>
          <p:cNvPr id="8" name="文本框 7"/>
          <p:cNvSpPr txBox="1"/>
          <p:nvPr/>
        </p:nvSpPr>
        <p:spPr>
          <a:xfrm>
            <a:off x="5283200" y="2536181"/>
            <a:ext cx="6070600" cy="3416320"/>
          </a:xfrm>
          <a:prstGeom prst="rect">
            <a:avLst/>
          </a:prstGeom>
          <a:noFill/>
        </p:spPr>
        <p:txBody>
          <a:bodyPr wrap="square" rtlCol="0">
            <a:spAutoFit/>
          </a:bodyPr>
          <a:lstStyle/>
          <a:p>
            <a:pPr marL="285750" indent="-285750">
              <a:buFont typeface="Arial" panose="020B0604020202020204" pitchFamily="34" charset="0"/>
              <a:buChar char="•"/>
            </a:pPr>
            <a:r>
              <a:rPr lang="zh-CN" altLang="en-US" sz="2400" dirty="0" smtClean="0"/>
              <a:t>随机初始化所生成的</a:t>
            </a:r>
            <a:r>
              <a:rPr lang="en-US" altLang="zh-CN" sz="2400" dirty="0" smtClean="0"/>
              <a:t>KL</a:t>
            </a:r>
            <a:r>
              <a:rPr lang="zh-CN" altLang="en-US" sz="2400" dirty="0" smtClean="0"/>
              <a:t>散度距离在</a:t>
            </a:r>
            <a:r>
              <a:rPr lang="en-US" altLang="zh-CN" sz="2400" dirty="0" smtClean="0"/>
              <a:t>1200</a:t>
            </a:r>
            <a:r>
              <a:rPr lang="zh-CN" altLang="en-US" sz="2400" dirty="0" smtClean="0"/>
              <a:t>上，而训练后的网络</a:t>
            </a:r>
            <a:r>
              <a:rPr lang="en-US" altLang="zh-CN" sz="2400" dirty="0" smtClean="0"/>
              <a:t>KL</a:t>
            </a:r>
            <a:r>
              <a:rPr lang="zh-CN" altLang="en-US" sz="2400" dirty="0" smtClean="0"/>
              <a:t>散度距离低于</a:t>
            </a:r>
            <a:r>
              <a:rPr lang="en-US" altLang="zh-CN" sz="2400" dirty="0" smtClean="0"/>
              <a:t>35</a:t>
            </a:r>
            <a:r>
              <a:rPr lang="zh-CN" altLang="en-US" sz="2400" dirty="0" smtClean="0"/>
              <a:t>。说明训练后的网络成功实现了对帧间关系的建模，可以有效预测视频后续帧。</a:t>
            </a:r>
            <a:endParaRPr lang="en-US" altLang="zh-CN" sz="2400" dirty="0" smtClean="0"/>
          </a:p>
          <a:p>
            <a:pPr marL="285750" indent="-285750">
              <a:buFont typeface="Arial" panose="020B0604020202020204" pitchFamily="34" charset="0"/>
              <a:buChar char="•"/>
            </a:pPr>
            <a:endParaRPr lang="en-US" altLang="zh-CN" sz="2400" dirty="0" smtClean="0"/>
          </a:p>
          <a:p>
            <a:pPr marL="285750" indent="-285750">
              <a:buFont typeface="Arial" panose="020B0604020202020204" pitchFamily="34" charset="0"/>
              <a:buChar char="•"/>
            </a:pPr>
            <a:r>
              <a:rPr lang="zh-CN" altLang="en-US" sz="2400" dirty="0" smtClean="0"/>
              <a:t>随机初始化的</a:t>
            </a:r>
            <a:r>
              <a:rPr lang="en-US" altLang="zh-CN" sz="2400" dirty="0" smtClean="0"/>
              <a:t>eating</a:t>
            </a:r>
            <a:r>
              <a:rPr lang="zh-CN" altLang="en-US" sz="2400" dirty="0" smtClean="0"/>
              <a:t>和</a:t>
            </a:r>
            <a:r>
              <a:rPr lang="en-US" altLang="zh-CN" sz="2400" dirty="0" smtClean="0"/>
              <a:t>noneating </a:t>
            </a:r>
            <a:r>
              <a:rPr lang="zh-CN" altLang="en-US" sz="2400" dirty="0" smtClean="0"/>
              <a:t>模型输出曲线高度重合，但是训练后的两条曲线出现了明显的距离，并且其中一条几乎始终在另一条的上方。</a:t>
            </a:r>
            <a:endParaRPr lang="en-US" altLang="zh-CN" sz="2400" dirty="0" smtClean="0"/>
          </a:p>
        </p:txBody>
      </p:sp>
    </p:spTree>
    <p:extLst>
      <p:ext uri="{BB962C8B-B14F-4D97-AF65-F5344CB8AC3E}">
        <p14:creationId xmlns:p14="http://schemas.microsoft.com/office/powerpoint/2010/main" val="1121041024"/>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222907" y="950386"/>
            <a:ext cx="1651869" cy="1651869"/>
            <a:chOff x="1457739" y="1828800"/>
            <a:chExt cx="1987826" cy="1987826"/>
          </a:xfrm>
        </p:grpSpPr>
        <p:sp>
          <p:nvSpPr>
            <p:cNvPr id="20" name="椭圆 19"/>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05</a:t>
              </a:r>
              <a:endParaRPr lang="zh-CN" altLang="en-US" sz="6000" b="1" dirty="0">
                <a:latin typeface="+mn-ea"/>
              </a:endParaRPr>
            </a:p>
          </p:txBody>
        </p:sp>
        <p:sp>
          <p:nvSpPr>
            <p:cNvPr id="21" name="椭圆 20"/>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2433640" y="1583316"/>
            <a:ext cx="9265878" cy="721965"/>
          </a:xfrm>
        </p:spPr>
        <p:txBody>
          <a:bodyPr>
            <a:normAutofit/>
          </a:bodyPr>
          <a:lstStyle/>
          <a:p>
            <a:pPr marL="0" indent="0">
              <a:lnSpc>
                <a:spcPct val="100000"/>
              </a:lnSpc>
              <a:buNone/>
            </a:pPr>
            <a:r>
              <a:rPr lang="en-US" altLang="zh-CN" dirty="0" smtClean="0">
                <a:solidFill>
                  <a:prstClr val="black"/>
                </a:solidFill>
                <a:latin typeface="宋体" panose="02010600030101010101" pitchFamily="2" charset="-122"/>
                <a:ea typeface="宋体" panose="02010600030101010101" pitchFamily="2" charset="-122"/>
              </a:rPr>
              <a:t>IRBEN</a:t>
            </a:r>
            <a:r>
              <a:rPr lang="zh-CN" altLang="en-US" dirty="0" smtClean="0">
                <a:solidFill>
                  <a:prstClr val="black"/>
                </a:solidFill>
                <a:latin typeface="宋体" panose="02010600030101010101" pitchFamily="2" charset="-122"/>
                <a:ea typeface="宋体" panose="02010600030101010101" pitchFamily="2" charset="-122"/>
              </a:rPr>
              <a:t>与</a:t>
            </a:r>
            <a:r>
              <a:rPr lang="en-US" altLang="zh-CN" dirty="0" smtClean="0">
                <a:solidFill>
                  <a:prstClr val="black"/>
                </a:solidFill>
                <a:latin typeface="宋体" panose="02010600030101010101" pitchFamily="2" charset="-122"/>
                <a:ea typeface="宋体" panose="02010600030101010101" pitchFamily="2" charset="-122"/>
              </a:rPr>
              <a:t>CNN</a:t>
            </a:r>
            <a:r>
              <a:rPr lang="zh-CN" altLang="en-US" dirty="0" smtClean="0">
                <a:solidFill>
                  <a:prstClr val="black"/>
                </a:solidFill>
                <a:latin typeface="宋体" panose="02010600030101010101" pitchFamily="2" charset="-122"/>
                <a:ea typeface="宋体" panose="02010600030101010101" pitchFamily="2" charset="-122"/>
              </a:rPr>
              <a:t>实验对比结果</a:t>
            </a: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solidFill>
                  <a:schemeClr val="bg1"/>
                </a:solidFill>
                <a:latin typeface="宋体" panose="02010600030101010101" pitchFamily="2" charset="-122"/>
                <a:ea typeface="宋体" panose="02010600030101010101" pitchFamily="2" charset="-122"/>
                <a:cs typeface="+mn-cs"/>
              </a:rPr>
              <a:t>2.3 </a:t>
            </a:r>
            <a:r>
              <a:rPr lang="zh-CN" altLang="en-US" sz="3600" dirty="0">
                <a:solidFill>
                  <a:schemeClr val="bg1"/>
                </a:solidFill>
                <a:latin typeface="宋体" panose="02010600030101010101" pitchFamily="2" charset="-122"/>
                <a:ea typeface="宋体" panose="02010600030101010101" pitchFamily="2" charset="-122"/>
                <a:cs typeface="+mn-cs"/>
              </a:rPr>
              <a:t>鱼类摄食行为分类器</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24</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n-US" altLang="zh-CN" dirty="0" smtClean="0">
              <a:solidFill>
                <a:prstClr val="black"/>
              </a:solidFill>
              <a:latin typeface="宋体" panose="02010600030101010101" pitchFamily="2" charset="-122"/>
              <a:ea typeface="宋体" panose="02010600030101010101" pitchFamily="2" charset="-122"/>
            </a:endParaRPr>
          </a:p>
        </p:txBody>
      </p:sp>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16920" y="2735794"/>
            <a:ext cx="4319999" cy="3240000"/>
          </a:xfrm>
          <a:prstGeom prst="rect">
            <a:avLst/>
          </a:prstGeom>
        </p:spPr>
      </p:pic>
      <p:sp>
        <p:nvSpPr>
          <p:cNvPr id="16" name="文本框 15"/>
          <p:cNvSpPr txBox="1"/>
          <p:nvPr/>
        </p:nvSpPr>
        <p:spPr>
          <a:xfrm>
            <a:off x="2210733" y="6193065"/>
            <a:ext cx="3744686" cy="369332"/>
          </a:xfrm>
          <a:prstGeom prst="rect">
            <a:avLst/>
          </a:prstGeom>
          <a:noFill/>
        </p:spPr>
        <p:txBody>
          <a:bodyPr wrap="square" rtlCol="0">
            <a:spAutoFit/>
          </a:bodyPr>
          <a:lstStyle/>
          <a:p>
            <a:r>
              <a:rPr lang="zh-CN" altLang="en-US" dirty="0" smtClean="0"/>
              <a:t>（</a:t>
            </a:r>
            <a:r>
              <a:rPr lang="en-US" altLang="zh-CN" dirty="0" smtClean="0"/>
              <a:t>a</a:t>
            </a:r>
            <a:r>
              <a:rPr lang="zh-CN" altLang="en-US" dirty="0" smtClean="0"/>
              <a:t>）</a:t>
            </a:r>
            <a:r>
              <a:rPr lang="en-US" altLang="zh-CN" dirty="0" smtClean="0"/>
              <a:t> IRBEN</a:t>
            </a:r>
            <a:r>
              <a:rPr lang="zh-CN" altLang="en-US" dirty="0" smtClean="0"/>
              <a:t>与</a:t>
            </a:r>
            <a:r>
              <a:rPr lang="en-US" altLang="zh-CN" dirty="0" smtClean="0"/>
              <a:t>CNN</a:t>
            </a:r>
            <a:r>
              <a:rPr lang="zh-CN" altLang="en-US" dirty="0" smtClean="0"/>
              <a:t>实验结果对比</a:t>
            </a:r>
            <a:endParaRPr lang="zh-CN" altLang="en-US" dirty="0"/>
          </a:p>
        </p:txBody>
      </p:sp>
      <p:pic>
        <p:nvPicPr>
          <p:cNvPr id="11" name="图片 10" descr="屏幕剪辑"/>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0856" y="2735794"/>
            <a:ext cx="5683730" cy="3240000"/>
          </a:xfrm>
          <a:prstGeom prst="rect">
            <a:avLst/>
          </a:prstGeom>
        </p:spPr>
      </p:pic>
      <p:sp>
        <p:nvSpPr>
          <p:cNvPr id="18" name="文本框 17"/>
          <p:cNvSpPr txBox="1"/>
          <p:nvPr/>
        </p:nvSpPr>
        <p:spPr>
          <a:xfrm>
            <a:off x="8593097" y="6177745"/>
            <a:ext cx="2367643" cy="369332"/>
          </a:xfrm>
          <a:prstGeom prst="rect">
            <a:avLst/>
          </a:prstGeom>
          <a:noFill/>
        </p:spPr>
        <p:txBody>
          <a:bodyPr wrap="square" rtlCol="0">
            <a:spAutoFit/>
          </a:bodyPr>
          <a:lstStyle/>
          <a:p>
            <a:r>
              <a:rPr lang="zh-CN" altLang="en-US" dirty="0" smtClean="0"/>
              <a:t>（</a:t>
            </a:r>
            <a:r>
              <a:rPr lang="en-US" altLang="zh-CN" dirty="0" smtClean="0"/>
              <a:t>b</a:t>
            </a:r>
            <a:r>
              <a:rPr lang="zh-CN" altLang="en-US" dirty="0" smtClean="0"/>
              <a:t>）</a:t>
            </a:r>
            <a:r>
              <a:rPr lang="en-US" altLang="zh-CN" dirty="0" smtClean="0"/>
              <a:t> ROC-AUC</a:t>
            </a:r>
            <a:r>
              <a:rPr lang="zh-CN" altLang="en-US" dirty="0" smtClean="0"/>
              <a:t>曲线</a:t>
            </a:r>
            <a:endParaRPr lang="zh-CN" altLang="en-US" dirty="0"/>
          </a:p>
        </p:txBody>
      </p:sp>
    </p:spTree>
    <p:extLst>
      <p:ext uri="{BB962C8B-B14F-4D97-AF65-F5344CB8AC3E}">
        <p14:creationId xmlns:p14="http://schemas.microsoft.com/office/powerpoint/2010/main" val="1737024582"/>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91093" y="2951"/>
            <a:ext cx="1729838" cy="4009491"/>
          </a:xfrm>
          <a:prstGeom prst="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grpSp>
        <p:nvGrpSpPr>
          <p:cNvPr id="2" name="组合 1"/>
          <p:cNvGrpSpPr/>
          <p:nvPr/>
        </p:nvGrpSpPr>
        <p:grpSpPr>
          <a:xfrm>
            <a:off x="82447" y="2879683"/>
            <a:ext cx="3357349" cy="1839296"/>
            <a:chOff x="0" y="3010281"/>
            <a:chExt cx="6441740" cy="3704871"/>
          </a:xfrm>
        </p:grpSpPr>
        <p:sp>
          <p:nvSpPr>
            <p:cNvPr id="3"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4"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5"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w="38100">
              <a:solidFill>
                <a:schemeClr val="bg1"/>
              </a:solid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6"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7"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8"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9"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0"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1"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grpSp>
      <p:sp>
        <p:nvSpPr>
          <p:cNvPr id="13" name="文本框 12"/>
          <p:cNvSpPr txBox="1"/>
          <p:nvPr/>
        </p:nvSpPr>
        <p:spPr>
          <a:xfrm>
            <a:off x="3552126" y="1800000"/>
            <a:ext cx="1009934" cy="1862048"/>
          </a:xfrm>
          <a:prstGeom prst="rect">
            <a:avLst/>
          </a:prstGeom>
          <a:noFill/>
        </p:spPr>
        <p:txBody>
          <a:bodyPr wrap="square" rtlCol="0">
            <a:spAutoFit/>
          </a:bodyPr>
          <a:lstStyle/>
          <a:p>
            <a:r>
              <a:rPr lang="en-US" altLang="zh-CN" sz="11500" dirty="0">
                <a:solidFill>
                  <a:srgbClr val="22385C"/>
                </a:solidFill>
                <a:latin typeface="宋体" panose="02010600030101010101" pitchFamily="2" charset="-122"/>
                <a:ea typeface="宋体" panose="02010600030101010101" pitchFamily="2" charset="-122"/>
              </a:rPr>
              <a:t>2</a:t>
            </a:r>
            <a:endParaRPr lang="zh-CN" altLang="en-US" sz="11500" dirty="0">
              <a:solidFill>
                <a:srgbClr val="22385C"/>
              </a:solidFill>
              <a:latin typeface="宋体" panose="02010600030101010101" pitchFamily="2" charset="-122"/>
              <a:ea typeface="宋体" panose="02010600030101010101" pitchFamily="2" charset="-122"/>
            </a:endParaRPr>
          </a:p>
        </p:txBody>
      </p:sp>
      <p:sp>
        <p:nvSpPr>
          <p:cNvPr id="14" name="文本框 13"/>
          <p:cNvSpPr txBox="1"/>
          <p:nvPr/>
        </p:nvSpPr>
        <p:spPr>
          <a:xfrm>
            <a:off x="4262087" y="1800000"/>
            <a:ext cx="8129609" cy="2215991"/>
          </a:xfrm>
          <a:prstGeom prst="rect">
            <a:avLst/>
          </a:prstGeom>
          <a:noFill/>
        </p:spPr>
        <p:txBody>
          <a:bodyPr wrap="square" rtlCol="0">
            <a:spAutoFit/>
          </a:bodyPr>
          <a:lstStyle/>
          <a:p>
            <a:r>
              <a:rPr lang="zh-CN" altLang="en-US" sz="6600" dirty="0">
                <a:solidFill>
                  <a:srgbClr val="22385C"/>
                </a:solidFill>
                <a:latin typeface="宋体" panose="02010600030101010101" pitchFamily="2" charset="-122"/>
                <a:ea typeface="宋体" panose="02010600030101010101" pitchFamily="2" charset="-122"/>
              </a:rPr>
              <a:t>主要研究工作</a:t>
            </a:r>
            <a:endParaRPr lang="en-US" altLang="zh-CN" sz="6600" dirty="0">
              <a:solidFill>
                <a:srgbClr val="22385C"/>
              </a:solidFill>
              <a:latin typeface="宋体" panose="02010600030101010101" pitchFamily="2" charset="-122"/>
              <a:ea typeface="宋体" panose="02010600030101010101" pitchFamily="2" charset="-122"/>
            </a:endParaRPr>
          </a:p>
          <a:p>
            <a:endParaRPr lang="en-US" altLang="zh-CN" sz="3600" dirty="0">
              <a:solidFill>
                <a:srgbClr val="22385C"/>
              </a:solidFill>
              <a:latin typeface="宋体" panose="02010600030101010101" pitchFamily="2" charset="-122"/>
              <a:ea typeface="宋体" panose="02010600030101010101" pitchFamily="2" charset="-122"/>
            </a:endParaRPr>
          </a:p>
          <a:p>
            <a:r>
              <a:rPr lang="en-US" altLang="zh-CN" sz="3600" dirty="0" smtClean="0">
                <a:solidFill>
                  <a:srgbClr val="22385C"/>
                </a:solidFill>
                <a:latin typeface="宋体" panose="02010600030101010101" pitchFamily="2" charset="-122"/>
                <a:ea typeface="宋体" panose="02010600030101010101" pitchFamily="2" charset="-122"/>
              </a:rPr>
              <a:t>2.4 </a:t>
            </a:r>
            <a:r>
              <a:rPr lang="zh-CN" altLang="en-US" sz="3600" dirty="0" smtClean="0">
                <a:solidFill>
                  <a:srgbClr val="22385C"/>
                </a:solidFill>
                <a:latin typeface="宋体" panose="02010600030101010101" pitchFamily="2" charset="-122"/>
                <a:ea typeface="宋体" panose="02010600030101010101" pitchFamily="2" charset="-122"/>
              </a:rPr>
              <a:t>反馈</a:t>
            </a:r>
            <a:r>
              <a:rPr lang="zh-CN" altLang="en-US" sz="3600" dirty="0">
                <a:solidFill>
                  <a:srgbClr val="22385C"/>
                </a:solidFill>
                <a:latin typeface="宋体" panose="02010600030101010101" pitchFamily="2" charset="-122"/>
                <a:ea typeface="宋体" panose="02010600030101010101" pitchFamily="2" charset="-122"/>
              </a:rPr>
              <a:t>式自动投放</a:t>
            </a:r>
            <a:r>
              <a:rPr lang="zh-CN" altLang="en-US" sz="3600" dirty="0" smtClean="0">
                <a:solidFill>
                  <a:srgbClr val="22385C"/>
                </a:solidFill>
                <a:latin typeface="宋体" panose="02010600030101010101" pitchFamily="2" charset="-122"/>
                <a:ea typeface="宋体" panose="02010600030101010101" pitchFamily="2" charset="-122"/>
              </a:rPr>
              <a:t>控制系统方案设计</a:t>
            </a:r>
            <a:endParaRPr lang="zh-CN" altLang="en-US" sz="3600" dirty="0">
              <a:solidFill>
                <a:srgbClr val="22385C"/>
              </a:solidFill>
              <a:latin typeface="宋体" panose="02010600030101010101" pitchFamily="2" charset="-122"/>
              <a:ea typeface="宋体" panose="02010600030101010101" pitchFamily="2" charset="-122"/>
            </a:endParaRPr>
          </a:p>
        </p:txBody>
      </p:sp>
      <p:sp>
        <p:nvSpPr>
          <p:cNvPr id="15" name="内容占位符 2">
            <a:extLst>
              <a:ext uri="{FF2B5EF4-FFF2-40B4-BE49-F238E27FC236}">
                <a16:creationId xmlns:a16="http://schemas.microsoft.com/office/drawing/2014/main" id="{6EF4A3F4-A7E3-4DD6-8CB2-C78DEC640BE5}"/>
              </a:ext>
            </a:extLst>
          </p:cNvPr>
          <p:cNvSpPr txBox="1">
            <a:spLocks/>
          </p:cNvSpPr>
          <p:nvPr/>
        </p:nvSpPr>
        <p:spPr>
          <a:xfrm>
            <a:off x="5040000" y="4485599"/>
            <a:ext cx="6336000" cy="141070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zh-CN" altLang="en-US" dirty="0">
                <a:solidFill>
                  <a:srgbClr val="22385C"/>
                </a:solidFill>
                <a:latin typeface="宋体" panose="02010600030101010101" pitchFamily="2" charset="-122"/>
                <a:ea typeface="宋体" panose="02010600030101010101" pitchFamily="2" charset="-122"/>
              </a:rPr>
              <a:t>拟解决的问题</a:t>
            </a:r>
            <a:r>
              <a:rPr lang="zh-CN" altLang="en-US" dirty="0" smtClean="0">
                <a:solidFill>
                  <a:srgbClr val="22385C"/>
                </a:solidFill>
                <a:latin typeface="宋体" panose="02010600030101010101" pitchFamily="2" charset="-122"/>
                <a:ea typeface="宋体" panose="02010600030101010101" pitchFamily="2" charset="-122"/>
              </a:rPr>
              <a:t>：完成对本论文所提出算法在工程实际下的方案设计；</a:t>
            </a:r>
            <a:endParaRPr lang="zh-CN" altLang="en-US" sz="3600" dirty="0">
              <a:solidFill>
                <a:srgbClr val="22385C"/>
              </a:solidFill>
              <a:latin typeface="宋体" panose="02010600030101010101" pitchFamily="2" charset="-122"/>
              <a:ea typeface="宋体" panose="02010600030101010101" pitchFamily="2" charset="-122"/>
            </a:endParaRPr>
          </a:p>
        </p:txBody>
      </p:sp>
      <p:sp>
        <p:nvSpPr>
          <p:cNvPr id="16" name="灯片编号占位符 15">
            <a:extLst>
              <a:ext uri="{FF2B5EF4-FFF2-40B4-BE49-F238E27FC236}">
                <a16:creationId xmlns:a16="http://schemas.microsoft.com/office/drawing/2014/main" id="{775F30F7-7019-4322-9C5B-4DDB4C48331A}"/>
              </a:ext>
            </a:extLst>
          </p:cNvPr>
          <p:cNvSpPr>
            <a:spLocks noGrp="1"/>
          </p:cNvSpPr>
          <p:nvPr>
            <p:ph type="sldNum" sz="quarter" idx="12"/>
          </p:nvPr>
        </p:nvSpPr>
        <p:spPr/>
        <p:txBody>
          <a:bodyPr/>
          <a:lstStyle/>
          <a:p>
            <a:fld id="{47D26699-14D9-4138-8651-8A86584D92A6}" type="slidenum">
              <a:rPr lang="zh-CN" altLang="en-US" smtClean="0"/>
              <a:t>25</a:t>
            </a:fld>
            <a:endParaRPr lang="zh-CN" altLang="en-US"/>
          </a:p>
        </p:txBody>
      </p:sp>
    </p:spTree>
    <p:custDataLst>
      <p:tags r:id="rId1"/>
    </p:custDataLst>
    <p:extLst>
      <p:ext uri="{BB962C8B-B14F-4D97-AF65-F5344CB8AC3E}">
        <p14:creationId xmlns:p14="http://schemas.microsoft.com/office/powerpoint/2010/main" val="823282922"/>
      </p:ext>
    </p:extLst>
  </p:cSld>
  <p:clrMapOvr>
    <a:masterClrMapping/>
  </p:clrMapOvr>
  <mc:AlternateContent xmlns:mc="http://schemas.openxmlformats.org/markup-compatibility/2006" xmlns:p14="http://schemas.microsoft.com/office/powerpoint/2010/main">
    <mc:Choice Requires="p14">
      <p:transition spd="slow" p14:dur="2000" advTm="6223"/>
    </mc:Choice>
    <mc:Fallback xmlns="">
      <p:transition spd="slow" advTm="6223"/>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2.4</a:t>
            </a:r>
            <a:r>
              <a:rPr lang="zh-CN" altLang="en-US" sz="3600" dirty="0">
                <a:solidFill>
                  <a:schemeClr val="bg1"/>
                </a:solidFill>
                <a:latin typeface="宋体" panose="02010600030101010101" pitchFamily="2" charset="-122"/>
                <a:ea typeface="宋体" panose="02010600030101010101" pitchFamily="2" charset="-122"/>
                <a:cs typeface="+mn-cs"/>
              </a:rPr>
              <a:t>反馈式自动投放</a:t>
            </a:r>
            <a:r>
              <a:rPr lang="zh-CN" altLang="en-US" sz="3600" dirty="0" smtClean="0">
                <a:solidFill>
                  <a:schemeClr val="bg1"/>
                </a:solidFill>
                <a:latin typeface="宋体" panose="02010600030101010101" pitchFamily="2" charset="-122"/>
                <a:ea typeface="宋体" panose="02010600030101010101" pitchFamily="2" charset="-122"/>
                <a:cs typeface="+mn-cs"/>
              </a:rPr>
              <a:t>控制系统</a:t>
            </a:r>
            <a:endParaRPr lang="zh-CN" altLang="en-US" sz="3600" dirty="0">
              <a:solidFill>
                <a:schemeClr val="bg1"/>
              </a:solidFill>
              <a:latin typeface="宋体" panose="02010600030101010101" pitchFamily="2" charset="-122"/>
              <a:ea typeface="宋体" panose="02010600030101010101" pitchFamily="2" charset="-122"/>
              <a:cs typeface="+mn-cs"/>
            </a:endParaRP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26</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n-US" altLang="zh-CN" dirty="0" smtClean="0">
              <a:solidFill>
                <a:prstClr val="black"/>
              </a:solidFill>
              <a:latin typeface="宋体" panose="02010600030101010101" pitchFamily="2" charset="-122"/>
              <a:ea typeface="宋体" panose="02010600030101010101" pitchFamily="2" charset="-122"/>
            </a:endParaRPr>
          </a:p>
        </p:txBody>
      </p:sp>
      <p:pic>
        <p:nvPicPr>
          <p:cNvPr id="12" name="图片 11"/>
          <p:cNvPicPr/>
          <p:nvPr/>
        </p:nvPicPr>
        <p:blipFill>
          <a:blip r:embed="rId4" cstate="print">
            <a:extLst>
              <a:ext uri="{28A0092B-C50C-407E-A947-70E740481C1C}">
                <a14:useLocalDpi xmlns:a14="http://schemas.microsoft.com/office/drawing/2010/main" val="0"/>
              </a:ext>
            </a:extLst>
          </a:blip>
          <a:stretch>
            <a:fillRect/>
          </a:stretch>
        </p:blipFill>
        <p:spPr>
          <a:xfrm>
            <a:off x="4449516" y="1578527"/>
            <a:ext cx="4108677" cy="4093831"/>
          </a:xfrm>
          <a:prstGeom prst="rect">
            <a:avLst/>
          </a:prstGeom>
        </p:spPr>
      </p:pic>
      <p:pic>
        <p:nvPicPr>
          <p:cNvPr id="13" name="图片 12"/>
          <p:cNvPicPr/>
          <p:nvPr/>
        </p:nvPicPr>
        <p:blipFill>
          <a:blip r:embed="rId5" cstate="print">
            <a:extLst>
              <a:ext uri="{28A0092B-C50C-407E-A947-70E740481C1C}">
                <a14:useLocalDpi xmlns:a14="http://schemas.microsoft.com/office/drawing/2010/main" val="0"/>
              </a:ext>
            </a:extLst>
          </a:blip>
          <a:stretch>
            <a:fillRect/>
          </a:stretch>
        </p:blipFill>
        <p:spPr>
          <a:xfrm>
            <a:off x="251079" y="2734274"/>
            <a:ext cx="3600000" cy="2160000"/>
          </a:xfrm>
          <a:prstGeom prst="rect">
            <a:avLst/>
          </a:prstGeom>
        </p:spPr>
      </p:pic>
      <p:sp>
        <p:nvSpPr>
          <p:cNvPr id="10" name="文本框 9"/>
          <p:cNvSpPr txBox="1"/>
          <p:nvPr/>
        </p:nvSpPr>
        <p:spPr>
          <a:xfrm>
            <a:off x="4765953" y="5829688"/>
            <a:ext cx="3795110" cy="369332"/>
          </a:xfrm>
          <a:prstGeom prst="rect">
            <a:avLst/>
          </a:prstGeom>
          <a:noFill/>
        </p:spPr>
        <p:txBody>
          <a:bodyPr wrap="square" rtlCol="0">
            <a:spAutoFit/>
          </a:bodyPr>
          <a:lstStyle/>
          <a:p>
            <a:r>
              <a:rPr lang="en-US" altLang="zh-CN" dirty="0" smtClean="0"/>
              <a:t>(b) </a:t>
            </a:r>
            <a:r>
              <a:rPr lang="zh-CN" altLang="en-US" dirty="0" smtClean="0"/>
              <a:t>反馈式自动投放控制系统示意图</a:t>
            </a:r>
            <a:endParaRPr lang="zh-CN" altLang="en-US" dirty="0"/>
          </a:p>
        </p:txBody>
      </p:sp>
      <p:sp>
        <p:nvSpPr>
          <p:cNvPr id="22" name="文本框 21"/>
          <p:cNvSpPr txBox="1"/>
          <p:nvPr/>
        </p:nvSpPr>
        <p:spPr>
          <a:xfrm>
            <a:off x="1044499" y="5829688"/>
            <a:ext cx="2332467" cy="369332"/>
          </a:xfrm>
          <a:prstGeom prst="rect">
            <a:avLst/>
          </a:prstGeom>
          <a:noFill/>
        </p:spPr>
        <p:txBody>
          <a:bodyPr wrap="square" rtlCol="0">
            <a:spAutoFit/>
          </a:bodyPr>
          <a:lstStyle/>
          <a:p>
            <a:r>
              <a:rPr lang="en-US" altLang="zh-CN" dirty="0" smtClean="0"/>
              <a:t>(a) </a:t>
            </a:r>
            <a:r>
              <a:rPr lang="zh-CN" altLang="en-US" dirty="0" smtClean="0"/>
              <a:t>崇明池塘养殖现场</a:t>
            </a:r>
            <a:endParaRPr lang="zh-CN" altLang="en-US" dirty="0"/>
          </a:p>
        </p:txBody>
      </p:sp>
      <p:sp>
        <p:nvSpPr>
          <p:cNvPr id="23" name="文本框 22"/>
          <p:cNvSpPr txBox="1"/>
          <p:nvPr/>
        </p:nvSpPr>
        <p:spPr>
          <a:xfrm>
            <a:off x="9665079" y="5829688"/>
            <a:ext cx="2332467" cy="369332"/>
          </a:xfrm>
          <a:prstGeom prst="rect">
            <a:avLst/>
          </a:prstGeom>
          <a:noFill/>
        </p:spPr>
        <p:txBody>
          <a:bodyPr wrap="square" rtlCol="0">
            <a:spAutoFit/>
          </a:bodyPr>
          <a:lstStyle/>
          <a:p>
            <a:r>
              <a:rPr lang="en-US" altLang="zh-CN" dirty="0" smtClean="0"/>
              <a:t>(c) </a:t>
            </a:r>
            <a:r>
              <a:rPr lang="zh-CN" altLang="en-US" dirty="0" smtClean="0"/>
              <a:t>轨道式投饲机</a:t>
            </a:r>
            <a:endParaRPr lang="zh-CN" altLang="en-US" dirty="0"/>
          </a:p>
        </p:txBody>
      </p:sp>
      <p:pic>
        <p:nvPicPr>
          <p:cNvPr id="14" name="图片 13"/>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8725249" y="2734274"/>
            <a:ext cx="3295416" cy="2160000"/>
          </a:xfrm>
          <a:prstGeom prst="rect">
            <a:avLst/>
          </a:prstGeom>
        </p:spPr>
      </p:pic>
    </p:spTree>
    <p:extLst>
      <p:ext uri="{BB962C8B-B14F-4D97-AF65-F5344CB8AC3E}">
        <p14:creationId xmlns:p14="http://schemas.microsoft.com/office/powerpoint/2010/main" val="3362587792"/>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2.4</a:t>
            </a:r>
            <a:r>
              <a:rPr lang="zh-CN" altLang="en-US" sz="3600" dirty="0">
                <a:solidFill>
                  <a:schemeClr val="bg1"/>
                </a:solidFill>
                <a:latin typeface="宋体" panose="02010600030101010101" pitchFamily="2" charset="-122"/>
                <a:ea typeface="宋体" panose="02010600030101010101" pitchFamily="2" charset="-122"/>
                <a:cs typeface="+mn-cs"/>
              </a:rPr>
              <a:t>反馈式自动投放</a:t>
            </a:r>
            <a:r>
              <a:rPr lang="zh-CN" altLang="en-US" sz="3600" dirty="0" smtClean="0">
                <a:solidFill>
                  <a:schemeClr val="bg1"/>
                </a:solidFill>
                <a:latin typeface="宋体" panose="02010600030101010101" pitchFamily="2" charset="-122"/>
                <a:ea typeface="宋体" panose="02010600030101010101" pitchFamily="2" charset="-122"/>
                <a:cs typeface="+mn-cs"/>
              </a:rPr>
              <a:t>控制系统</a:t>
            </a:r>
            <a:endParaRPr lang="zh-CN" altLang="en-US" sz="3600" dirty="0">
              <a:solidFill>
                <a:schemeClr val="bg1"/>
              </a:solidFill>
              <a:latin typeface="宋体" panose="02010600030101010101" pitchFamily="2" charset="-122"/>
              <a:ea typeface="宋体" panose="02010600030101010101" pitchFamily="2" charset="-122"/>
              <a:cs typeface="+mn-cs"/>
            </a:endParaRP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27</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n-US" altLang="zh-CN" dirty="0" smtClean="0">
              <a:solidFill>
                <a:prstClr val="black"/>
              </a:solidFill>
              <a:latin typeface="宋体" panose="02010600030101010101" pitchFamily="2" charset="-122"/>
              <a:ea typeface="宋体" panose="02010600030101010101" pitchFamily="2" charset="-122"/>
            </a:endParaRPr>
          </a:p>
        </p:txBody>
      </p:sp>
      <p:pic>
        <p:nvPicPr>
          <p:cNvPr id="12" name="图片 11"/>
          <p:cNvPicPr/>
          <p:nvPr/>
        </p:nvPicPr>
        <p:blipFill>
          <a:blip r:embed="rId4" cstate="print">
            <a:extLst>
              <a:ext uri="{28A0092B-C50C-407E-A947-70E740481C1C}">
                <a14:useLocalDpi xmlns:a14="http://schemas.microsoft.com/office/drawing/2010/main" val="0"/>
              </a:ext>
            </a:extLst>
          </a:blip>
          <a:stretch>
            <a:fillRect/>
          </a:stretch>
        </p:blipFill>
        <p:spPr>
          <a:xfrm>
            <a:off x="1010508" y="3624985"/>
            <a:ext cx="2757688" cy="2747724"/>
          </a:xfrm>
          <a:prstGeom prst="rect">
            <a:avLst/>
          </a:prstGeom>
        </p:spPr>
      </p:pic>
      <p:pic>
        <p:nvPicPr>
          <p:cNvPr id="13" name="图片 12"/>
          <p:cNvPicPr/>
          <p:nvPr/>
        </p:nvPicPr>
        <p:blipFill>
          <a:blip r:embed="rId5" cstate="print">
            <a:extLst>
              <a:ext uri="{28A0092B-C50C-407E-A947-70E740481C1C}">
                <a14:useLocalDpi xmlns:a14="http://schemas.microsoft.com/office/drawing/2010/main" val="0"/>
              </a:ext>
            </a:extLst>
          </a:blip>
          <a:stretch>
            <a:fillRect/>
          </a:stretch>
        </p:blipFill>
        <p:spPr>
          <a:xfrm>
            <a:off x="480183" y="1520814"/>
            <a:ext cx="3385984" cy="1904557"/>
          </a:xfrm>
          <a:prstGeom prst="rect">
            <a:avLst/>
          </a:prstGeom>
        </p:spPr>
      </p:pic>
      <p:pic>
        <p:nvPicPr>
          <p:cNvPr id="8" name="图片 7"/>
          <p:cNvPicPr/>
          <p:nvPr/>
        </p:nvPicPr>
        <p:blipFill>
          <a:blip r:embed="rId6">
            <a:extLst>
              <a:ext uri="{28A0092B-C50C-407E-A947-70E740481C1C}">
                <a14:useLocalDpi xmlns:a14="http://schemas.microsoft.com/office/drawing/2010/main" val="0"/>
              </a:ext>
            </a:extLst>
          </a:blip>
          <a:stretch>
            <a:fillRect/>
          </a:stretch>
        </p:blipFill>
        <p:spPr>
          <a:xfrm>
            <a:off x="5596717" y="1214059"/>
            <a:ext cx="2276929" cy="4772959"/>
          </a:xfrm>
          <a:prstGeom prst="rect">
            <a:avLst/>
          </a:prstGeom>
        </p:spPr>
      </p:pic>
      <p:sp>
        <p:nvSpPr>
          <p:cNvPr id="6" name="文本框 5"/>
          <p:cNvSpPr txBox="1"/>
          <p:nvPr/>
        </p:nvSpPr>
        <p:spPr>
          <a:xfrm>
            <a:off x="5123543" y="6163443"/>
            <a:ext cx="2612571" cy="369332"/>
          </a:xfrm>
          <a:prstGeom prst="rect">
            <a:avLst/>
          </a:prstGeom>
          <a:noFill/>
        </p:spPr>
        <p:txBody>
          <a:bodyPr wrap="square" rtlCol="0">
            <a:spAutoFit/>
          </a:bodyPr>
          <a:lstStyle/>
          <a:p>
            <a:r>
              <a:rPr lang="zh-CN" altLang="en-US" dirty="0" smtClean="0"/>
              <a:t>反馈投喂控制流程图</a:t>
            </a:r>
            <a:endParaRPr lang="zh-CN" altLang="en-US" dirty="0"/>
          </a:p>
        </p:txBody>
      </p:sp>
      <p:sp>
        <p:nvSpPr>
          <p:cNvPr id="7" name="文本框 6"/>
          <p:cNvSpPr txBox="1"/>
          <p:nvPr/>
        </p:nvSpPr>
        <p:spPr>
          <a:xfrm>
            <a:off x="8345887" y="1321200"/>
            <a:ext cx="2913743" cy="5262979"/>
          </a:xfrm>
          <a:prstGeom prst="rect">
            <a:avLst/>
          </a:prstGeom>
          <a:noFill/>
        </p:spPr>
        <p:txBody>
          <a:bodyPr wrap="square" rtlCol="0">
            <a:spAutoFit/>
          </a:bodyPr>
          <a:lstStyle/>
          <a:p>
            <a:pPr marL="285750" indent="-285750">
              <a:buFont typeface="Arial" panose="020B0604020202020204" pitchFamily="34" charset="0"/>
              <a:buChar char="•"/>
            </a:pPr>
            <a:r>
              <a:rPr lang="zh-CN" altLang="en-US" sz="2400" dirty="0" smtClean="0"/>
              <a:t>开始投喂</a:t>
            </a:r>
            <a:endParaRPr lang="en-US" altLang="zh-CN" sz="2400" dirty="0" smtClean="0"/>
          </a:p>
          <a:p>
            <a:pPr marL="285750" indent="-285750">
              <a:buFont typeface="Arial" panose="020B0604020202020204" pitchFamily="34" charset="0"/>
              <a:buChar char="•"/>
            </a:pPr>
            <a:r>
              <a:rPr lang="zh-CN" altLang="en-US" sz="2400" dirty="0" smtClean="0"/>
              <a:t>开启水下相机采集鱼类摄食行为数据。</a:t>
            </a:r>
            <a:endParaRPr lang="en-US" altLang="zh-CN" sz="2400" dirty="0" smtClean="0"/>
          </a:p>
          <a:p>
            <a:pPr marL="285750" indent="-285750">
              <a:buFont typeface="Arial" panose="020B0604020202020204" pitchFamily="34" charset="0"/>
              <a:buChar char="•"/>
            </a:pPr>
            <a:endParaRPr lang="en-US" altLang="zh-CN" sz="2400" dirty="0" smtClean="0"/>
          </a:p>
          <a:p>
            <a:pPr marL="285750" indent="-285750">
              <a:buFont typeface="Arial" panose="020B0604020202020204" pitchFamily="34" charset="0"/>
              <a:buChar char="•"/>
            </a:pPr>
            <a:r>
              <a:rPr lang="zh-CN" altLang="en-US" sz="2400" dirty="0" smtClean="0"/>
              <a:t>控制中心判断是否处于摄食状态。</a:t>
            </a:r>
            <a:endParaRPr lang="en-US" altLang="zh-CN" sz="2400" dirty="0" smtClean="0"/>
          </a:p>
          <a:p>
            <a:pPr marL="285750" indent="-285750">
              <a:buFont typeface="Arial" panose="020B0604020202020204" pitchFamily="34" charset="0"/>
              <a:buChar char="•"/>
            </a:pPr>
            <a:endParaRPr lang="en-US" altLang="zh-CN" sz="2400" dirty="0" smtClean="0"/>
          </a:p>
          <a:p>
            <a:pPr marL="285750" indent="-285750">
              <a:buFont typeface="Arial" panose="020B0604020202020204" pitchFamily="34" charset="0"/>
              <a:buChar char="•"/>
            </a:pPr>
            <a:r>
              <a:rPr lang="zh-CN" altLang="en-US" sz="2400" dirty="0" smtClean="0"/>
              <a:t>如果处于摄食状态继续下一次投喂，并循环。</a:t>
            </a:r>
            <a:endParaRPr lang="en-US" altLang="zh-CN" sz="2400" dirty="0" smtClean="0"/>
          </a:p>
          <a:p>
            <a:pPr marL="285750" indent="-285750">
              <a:buFont typeface="Arial" panose="020B0604020202020204" pitchFamily="34" charset="0"/>
              <a:buChar char="•"/>
            </a:pPr>
            <a:endParaRPr lang="en-US" altLang="zh-CN" sz="2400" dirty="0" smtClean="0"/>
          </a:p>
          <a:p>
            <a:pPr marL="285750" indent="-285750">
              <a:buFont typeface="Arial" panose="020B0604020202020204" pitchFamily="34" charset="0"/>
              <a:buChar char="•"/>
            </a:pPr>
            <a:r>
              <a:rPr lang="zh-CN" altLang="en-US" sz="2400" dirty="0" smtClean="0"/>
              <a:t>如果处于非摄食状态则停止投喂，结束控制。</a:t>
            </a:r>
            <a:endParaRPr lang="zh-CN" altLang="en-US" sz="2400" dirty="0"/>
          </a:p>
        </p:txBody>
      </p:sp>
    </p:spTree>
    <p:extLst>
      <p:ext uri="{BB962C8B-B14F-4D97-AF65-F5344CB8AC3E}">
        <p14:creationId xmlns:p14="http://schemas.microsoft.com/office/powerpoint/2010/main" val="548501666"/>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2.4</a:t>
            </a:r>
            <a:r>
              <a:rPr lang="zh-CN" altLang="en-US" sz="3600" dirty="0">
                <a:solidFill>
                  <a:schemeClr val="bg1"/>
                </a:solidFill>
                <a:latin typeface="宋体" panose="02010600030101010101" pitchFamily="2" charset="-122"/>
                <a:ea typeface="宋体" panose="02010600030101010101" pitchFamily="2" charset="-122"/>
                <a:cs typeface="+mn-cs"/>
              </a:rPr>
              <a:t>反馈式自动投放</a:t>
            </a:r>
            <a:r>
              <a:rPr lang="zh-CN" altLang="en-US" sz="3600" dirty="0" smtClean="0">
                <a:solidFill>
                  <a:schemeClr val="bg1"/>
                </a:solidFill>
                <a:latin typeface="宋体" panose="02010600030101010101" pitchFamily="2" charset="-122"/>
                <a:ea typeface="宋体" panose="02010600030101010101" pitchFamily="2" charset="-122"/>
                <a:cs typeface="+mn-cs"/>
              </a:rPr>
              <a:t>控制系统</a:t>
            </a:r>
            <a:endParaRPr lang="zh-CN" altLang="en-US" sz="3600" dirty="0">
              <a:solidFill>
                <a:schemeClr val="bg1"/>
              </a:solidFill>
              <a:latin typeface="宋体" panose="02010600030101010101" pitchFamily="2" charset="-122"/>
              <a:ea typeface="宋体" panose="02010600030101010101" pitchFamily="2" charset="-122"/>
              <a:cs typeface="+mn-cs"/>
            </a:endParaRP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28</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n-US" altLang="zh-CN" dirty="0" smtClean="0">
              <a:solidFill>
                <a:prstClr val="black"/>
              </a:solidFill>
              <a:latin typeface="宋体" panose="02010600030101010101" pitchFamily="2" charset="-122"/>
              <a:ea typeface="宋体" panose="02010600030101010101" pitchFamily="2" charset="-122"/>
            </a:endParaRPr>
          </a:p>
        </p:txBody>
      </p:sp>
      <p:sp>
        <p:nvSpPr>
          <p:cNvPr id="8" name="内容占位符 2">
            <a:extLst>
              <a:ext uri="{FF2B5EF4-FFF2-40B4-BE49-F238E27FC236}">
                <a16:creationId xmlns:a16="http://schemas.microsoft.com/office/drawing/2014/main" id="{C3DF563C-0557-4D50-85EC-EF041EBCB6B2}"/>
              </a:ext>
            </a:extLst>
          </p:cNvPr>
          <p:cNvSpPr>
            <a:spLocks noGrp="1"/>
          </p:cNvSpPr>
          <p:nvPr>
            <p:ph idx="1"/>
          </p:nvPr>
        </p:nvSpPr>
        <p:spPr>
          <a:xfrm>
            <a:off x="1335640" y="6188507"/>
            <a:ext cx="9360000" cy="648000"/>
          </a:xfrm>
        </p:spPr>
        <p:txBody>
          <a:bodyPr>
            <a:normAutofit/>
          </a:bodyPr>
          <a:lstStyle/>
          <a:p>
            <a:pPr marL="0" indent="0">
              <a:buNone/>
            </a:pPr>
            <a:r>
              <a:rPr lang="zh-CN" altLang="zh-CN" sz="2000" dirty="0">
                <a:latin typeface="宋体" panose="02010600030101010101" pitchFamily="2" charset="-122"/>
                <a:ea typeface="宋体" panose="02010600030101010101" pitchFamily="2" charset="-122"/>
              </a:rPr>
              <a:t>自动投放系统管控一体化软件，</a:t>
            </a:r>
            <a:r>
              <a:rPr lang="en-US" altLang="zh-CN" sz="2000" dirty="0">
                <a:latin typeface="宋体" panose="02010600030101010101" pitchFamily="2" charset="-122"/>
                <a:ea typeface="宋体" panose="02010600030101010101" pitchFamily="2" charset="-122"/>
              </a:rPr>
              <a:t>(a)</a:t>
            </a:r>
            <a:r>
              <a:rPr lang="zh-CN" altLang="zh-CN" sz="2000" dirty="0">
                <a:latin typeface="宋体" panose="02010600030101010101" pitchFamily="2" charset="-122"/>
                <a:ea typeface="宋体" panose="02010600030101010101" pitchFamily="2" charset="-122"/>
              </a:rPr>
              <a:t>软件主界面，</a:t>
            </a:r>
            <a:r>
              <a:rPr lang="en-US" altLang="zh-CN" sz="2000" dirty="0">
                <a:latin typeface="宋体" panose="02010600030101010101" pitchFamily="2" charset="-122"/>
                <a:ea typeface="宋体" panose="02010600030101010101" pitchFamily="2" charset="-122"/>
              </a:rPr>
              <a:t>(b)</a:t>
            </a:r>
            <a:r>
              <a:rPr lang="zh-CN" altLang="zh-CN" sz="2000" dirty="0">
                <a:latin typeface="宋体" panose="02010600030101010101" pitchFamily="2" charset="-122"/>
                <a:ea typeface="宋体" panose="02010600030101010101" pitchFamily="2" charset="-122"/>
              </a:rPr>
              <a:t>系统信息界面，</a:t>
            </a:r>
            <a:r>
              <a:rPr lang="en-US" altLang="zh-CN" sz="2000" dirty="0">
                <a:latin typeface="宋体" panose="02010600030101010101" pitchFamily="2" charset="-122"/>
                <a:ea typeface="宋体" panose="02010600030101010101" pitchFamily="2" charset="-122"/>
              </a:rPr>
              <a:t>(c)</a:t>
            </a:r>
            <a:r>
              <a:rPr lang="zh-CN" altLang="zh-CN" sz="2000" dirty="0">
                <a:latin typeface="宋体" panose="02010600030101010101" pitchFamily="2" charset="-122"/>
                <a:ea typeface="宋体" panose="02010600030101010101" pitchFamily="2" charset="-122"/>
              </a:rPr>
              <a:t>系统设置界面，</a:t>
            </a:r>
            <a:r>
              <a:rPr lang="en-US" altLang="zh-CN" sz="2000" dirty="0">
                <a:latin typeface="宋体" panose="02010600030101010101" pitchFamily="2" charset="-122"/>
                <a:ea typeface="宋体" panose="02010600030101010101" pitchFamily="2" charset="-122"/>
              </a:rPr>
              <a:t>(d)</a:t>
            </a:r>
            <a:r>
              <a:rPr lang="zh-CN" altLang="zh-CN" sz="2000" dirty="0">
                <a:latin typeface="宋体" panose="02010600030101010101" pitchFamily="2" charset="-122"/>
                <a:ea typeface="宋体" panose="02010600030101010101" pitchFamily="2" charset="-122"/>
              </a:rPr>
              <a:t>录像回放界面。</a:t>
            </a:r>
            <a:endParaRPr lang="en-US" altLang="zh-CN" sz="2400" dirty="0">
              <a:latin typeface="宋体" panose="02010600030101010101" pitchFamily="2" charset="-122"/>
              <a:ea typeface="宋体" panose="02010600030101010101" pitchFamily="2" charset="-122"/>
            </a:endParaRPr>
          </a:p>
        </p:txBody>
      </p:sp>
      <p:pic>
        <p:nvPicPr>
          <p:cNvPr id="9" name="Picture 3">
            <a:extLst>
              <a:ext uri="{FF2B5EF4-FFF2-40B4-BE49-F238E27FC236}">
                <a16:creationId xmlns:a16="http://schemas.microsoft.com/office/drawing/2014/main" id="{4E73770E-D5B1-4CD3-B200-A861A159AA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43485" y="377752"/>
            <a:ext cx="7435472" cy="576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3012658"/>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2.4</a:t>
            </a:r>
            <a:r>
              <a:rPr lang="zh-CN" altLang="en-US" sz="3600" dirty="0">
                <a:solidFill>
                  <a:schemeClr val="bg1"/>
                </a:solidFill>
                <a:latin typeface="宋体" panose="02010600030101010101" pitchFamily="2" charset="-122"/>
                <a:ea typeface="宋体" panose="02010600030101010101" pitchFamily="2" charset="-122"/>
                <a:cs typeface="+mn-cs"/>
              </a:rPr>
              <a:t>反馈式自动投放</a:t>
            </a:r>
            <a:r>
              <a:rPr lang="zh-CN" altLang="en-US" sz="3600" dirty="0" smtClean="0">
                <a:solidFill>
                  <a:schemeClr val="bg1"/>
                </a:solidFill>
                <a:latin typeface="宋体" panose="02010600030101010101" pitchFamily="2" charset="-122"/>
                <a:ea typeface="宋体" panose="02010600030101010101" pitchFamily="2" charset="-122"/>
                <a:cs typeface="+mn-cs"/>
              </a:rPr>
              <a:t>控制系统</a:t>
            </a:r>
            <a:endParaRPr lang="zh-CN" altLang="en-US" sz="3600" dirty="0">
              <a:solidFill>
                <a:schemeClr val="bg1"/>
              </a:solidFill>
              <a:latin typeface="宋体" panose="02010600030101010101" pitchFamily="2" charset="-122"/>
              <a:ea typeface="宋体" panose="02010600030101010101" pitchFamily="2" charset="-122"/>
              <a:cs typeface="+mn-cs"/>
            </a:endParaRP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29</a:t>
            </a:fld>
            <a:endParaRPr lang="zh-CN" altLang="en-US"/>
          </a:p>
        </p:txBody>
      </p:sp>
      <p:sp>
        <p:nvSpPr>
          <p:cNvPr id="17" name="内容占位符 2">
            <a:extLst>
              <a:ext uri="{FF2B5EF4-FFF2-40B4-BE49-F238E27FC236}">
                <a16:creationId xmlns:a16="http://schemas.microsoft.com/office/drawing/2014/main" id="{24C9DDC1-6E5D-4377-AB86-1766BDC639CF}"/>
              </a:ext>
            </a:extLst>
          </p:cNvPr>
          <p:cNvSpPr txBox="1">
            <a:spLocks/>
          </p:cNvSpPr>
          <p:nvPr/>
        </p:nvSpPr>
        <p:spPr>
          <a:xfrm>
            <a:off x="2210733" y="1520814"/>
            <a:ext cx="6931077" cy="813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n-US" altLang="zh-CN" dirty="0" smtClean="0">
              <a:solidFill>
                <a:prstClr val="black"/>
              </a:solidFill>
              <a:latin typeface="宋体" panose="02010600030101010101" pitchFamily="2" charset="-122"/>
              <a:ea typeface="宋体" panose="02010600030101010101" pitchFamily="2" charset="-122"/>
            </a:endParaRPr>
          </a:p>
        </p:txBody>
      </p:sp>
      <p:pic>
        <p:nvPicPr>
          <p:cNvPr id="22" name="图片 21" descr="E:\临时备份\CJH\G1013\毕业论文\论文图片\管控一体化软件视频分析界面.jpg"/>
          <p:cNvPicPr/>
          <p:nvPr/>
        </p:nvPicPr>
        <p:blipFill>
          <a:blip r:embed="rId4" cstate="print"/>
          <a:srcRect/>
          <a:stretch>
            <a:fillRect/>
          </a:stretch>
        </p:blipFill>
        <p:spPr bwMode="auto">
          <a:xfrm>
            <a:off x="3005759" y="1520814"/>
            <a:ext cx="6811341" cy="4097138"/>
          </a:xfrm>
          <a:prstGeom prst="rect">
            <a:avLst/>
          </a:prstGeom>
          <a:noFill/>
          <a:ln w="9525">
            <a:noFill/>
            <a:miter lim="800000"/>
            <a:headEnd/>
            <a:tailEnd/>
          </a:ln>
        </p:spPr>
      </p:pic>
      <p:sp>
        <p:nvSpPr>
          <p:cNvPr id="7" name="文本框 6"/>
          <p:cNvSpPr txBox="1"/>
          <p:nvPr/>
        </p:nvSpPr>
        <p:spPr>
          <a:xfrm>
            <a:off x="4542972" y="5986649"/>
            <a:ext cx="4383314" cy="369332"/>
          </a:xfrm>
          <a:prstGeom prst="rect">
            <a:avLst/>
          </a:prstGeom>
          <a:noFill/>
        </p:spPr>
        <p:txBody>
          <a:bodyPr wrap="square" rtlCol="0">
            <a:spAutoFit/>
          </a:bodyPr>
          <a:lstStyle/>
          <a:p>
            <a:r>
              <a:rPr lang="en-US" altLang="zh-CN" dirty="0" smtClean="0"/>
              <a:t>(a) </a:t>
            </a:r>
            <a:r>
              <a:rPr lang="zh-CN" altLang="en-US" dirty="0" smtClean="0"/>
              <a:t>相机通道选择与最小投饵量设置界面</a:t>
            </a:r>
            <a:endParaRPr lang="zh-CN" altLang="en-US" dirty="0"/>
          </a:p>
        </p:txBody>
      </p:sp>
    </p:spTree>
    <p:extLst>
      <p:ext uri="{BB962C8B-B14F-4D97-AF65-F5344CB8AC3E}">
        <p14:creationId xmlns:p14="http://schemas.microsoft.com/office/powerpoint/2010/main" val="653248345"/>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91093" y="2951"/>
            <a:ext cx="1729838" cy="4009491"/>
          </a:xfrm>
          <a:prstGeom prst="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grpSp>
        <p:nvGrpSpPr>
          <p:cNvPr id="2" name="组合 1"/>
          <p:cNvGrpSpPr/>
          <p:nvPr/>
        </p:nvGrpSpPr>
        <p:grpSpPr>
          <a:xfrm>
            <a:off x="82447" y="2879683"/>
            <a:ext cx="3357349" cy="1839296"/>
            <a:chOff x="0" y="3010281"/>
            <a:chExt cx="6441740" cy="3704871"/>
          </a:xfrm>
        </p:grpSpPr>
        <p:sp>
          <p:nvSpPr>
            <p:cNvPr id="3"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4"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5"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w="38100">
              <a:solidFill>
                <a:schemeClr val="bg1"/>
              </a:solid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6"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7"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8"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9"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0"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1"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grpSp>
      <p:sp>
        <p:nvSpPr>
          <p:cNvPr id="13" name="文本框 12"/>
          <p:cNvSpPr txBox="1"/>
          <p:nvPr/>
        </p:nvSpPr>
        <p:spPr>
          <a:xfrm>
            <a:off x="3552126" y="2926573"/>
            <a:ext cx="1009934" cy="1862048"/>
          </a:xfrm>
          <a:prstGeom prst="rect">
            <a:avLst/>
          </a:prstGeom>
          <a:noFill/>
        </p:spPr>
        <p:txBody>
          <a:bodyPr wrap="square" rtlCol="0">
            <a:spAutoFit/>
          </a:bodyPr>
          <a:lstStyle/>
          <a:p>
            <a:r>
              <a:rPr lang="en-US" altLang="zh-CN" sz="11500" dirty="0">
                <a:solidFill>
                  <a:srgbClr val="22385C"/>
                </a:solidFill>
                <a:latin typeface="宋体" panose="02010600030101010101" pitchFamily="2" charset="-122"/>
                <a:ea typeface="宋体" panose="02010600030101010101" pitchFamily="2" charset="-122"/>
              </a:rPr>
              <a:t>1</a:t>
            </a:r>
            <a:endParaRPr lang="zh-CN" altLang="en-US" sz="11500" dirty="0">
              <a:solidFill>
                <a:srgbClr val="22385C"/>
              </a:solidFill>
              <a:latin typeface="宋体" panose="02010600030101010101" pitchFamily="2" charset="-122"/>
              <a:ea typeface="宋体" panose="02010600030101010101" pitchFamily="2" charset="-122"/>
            </a:endParaRPr>
          </a:p>
        </p:txBody>
      </p:sp>
      <p:sp>
        <p:nvSpPr>
          <p:cNvPr id="14" name="文本框 13"/>
          <p:cNvSpPr txBox="1"/>
          <p:nvPr/>
        </p:nvSpPr>
        <p:spPr>
          <a:xfrm>
            <a:off x="4262088" y="3083810"/>
            <a:ext cx="7920000" cy="1107996"/>
          </a:xfrm>
          <a:prstGeom prst="rect">
            <a:avLst/>
          </a:prstGeom>
          <a:noFill/>
        </p:spPr>
        <p:txBody>
          <a:bodyPr wrap="square" rtlCol="0">
            <a:spAutoFit/>
          </a:bodyPr>
          <a:lstStyle/>
          <a:p>
            <a:r>
              <a:rPr lang="zh-CN" altLang="en-US" sz="6600" dirty="0">
                <a:solidFill>
                  <a:srgbClr val="22385C"/>
                </a:solidFill>
                <a:latin typeface="宋体" panose="02010600030101010101" pitchFamily="2" charset="-122"/>
                <a:ea typeface="宋体" panose="02010600030101010101" pitchFamily="2" charset="-122"/>
              </a:rPr>
              <a:t>研究背景及研究问题</a:t>
            </a:r>
          </a:p>
        </p:txBody>
      </p:sp>
      <p:sp>
        <p:nvSpPr>
          <p:cNvPr id="15" name="灯片编号占位符 14">
            <a:extLst>
              <a:ext uri="{FF2B5EF4-FFF2-40B4-BE49-F238E27FC236}">
                <a16:creationId xmlns:a16="http://schemas.microsoft.com/office/drawing/2014/main" id="{EAE70E30-516F-4D6C-A014-1A559DDA7B3C}"/>
              </a:ext>
            </a:extLst>
          </p:cNvPr>
          <p:cNvSpPr>
            <a:spLocks noGrp="1"/>
          </p:cNvSpPr>
          <p:nvPr>
            <p:ph type="sldNum" sz="quarter" idx="12"/>
          </p:nvPr>
        </p:nvSpPr>
        <p:spPr/>
        <p:txBody>
          <a:bodyPr/>
          <a:lstStyle/>
          <a:p>
            <a:fld id="{47D26699-14D9-4138-8651-8A86584D92A6}" type="slidenum">
              <a:rPr lang="zh-CN" altLang="en-US" smtClean="0"/>
              <a:t>3</a:t>
            </a:fld>
            <a:endParaRPr lang="zh-CN" altLang="en-US"/>
          </a:p>
        </p:txBody>
      </p:sp>
    </p:spTree>
    <p:extLst>
      <p:ext uri="{BB962C8B-B14F-4D97-AF65-F5344CB8AC3E}">
        <p14:creationId xmlns:p14="http://schemas.microsoft.com/office/powerpoint/2010/main" val="4032094017"/>
      </p:ext>
    </p:extLst>
  </p:cSld>
  <p:clrMapOvr>
    <a:masterClrMapping/>
  </p:clrMapOvr>
  <mc:AlternateContent xmlns:mc="http://schemas.openxmlformats.org/markup-compatibility/2006" xmlns:p14="http://schemas.microsoft.com/office/powerpoint/2010/main">
    <mc:Choice Requires="p14">
      <p:transition spd="slow" p14:dur="2000" advTm="1098"/>
    </mc:Choice>
    <mc:Fallback xmlns="">
      <p:transition spd="slow" advTm="1098"/>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91093" y="2951"/>
            <a:ext cx="1729838" cy="4009491"/>
          </a:xfrm>
          <a:prstGeom prst="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grpSp>
        <p:nvGrpSpPr>
          <p:cNvPr id="2" name="组合 1"/>
          <p:cNvGrpSpPr/>
          <p:nvPr/>
        </p:nvGrpSpPr>
        <p:grpSpPr>
          <a:xfrm>
            <a:off x="82447" y="2879683"/>
            <a:ext cx="3357349" cy="1839296"/>
            <a:chOff x="0" y="3010281"/>
            <a:chExt cx="6441740" cy="3704871"/>
          </a:xfrm>
        </p:grpSpPr>
        <p:sp>
          <p:nvSpPr>
            <p:cNvPr id="3"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4"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5"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w="38100">
              <a:solidFill>
                <a:schemeClr val="bg1"/>
              </a:solid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6"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7"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8"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9"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0"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1"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grpSp>
      <p:sp>
        <p:nvSpPr>
          <p:cNvPr id="13" name="文本框 12"/>
          <p:cNvSpPr txBox="1"/>
          <p:nvPr/>
        </p:nvSpPr>
        <p:spPr>
          <a:xfrm>
            <a:off x="3552126" y="2926573"/>
            <a:ext cx="1009934" cy="1862048"/>
          </a:xfrm>
          <a:prstGeom prst="rect">
            <a:avLst/>
          </a:prstGeom>
          <a:noFill/>
        </p:spPr>
        <p:txBody>
          <a:bodyPr wrap="square" rtlCol="0">
            <a:spAutoFit/>
          </a:bodyPr>
          <a:lstStyle/>
          <a:p>
            <a:r>
              <a:rPr lang="en-US" altLang="zh-CN" sz="11500" dirty="0">
                <a:solidFill>
                  <a:srgbClr val="22385C"/>
                </a:solidFill>
                <a:latin typeface="宋体" panose="02010600030101010101" pitchFamily="2" charset="-122"/>
                <a:ea typeface="宋体" panose="02010600030101010101" pitchFamily="2" charset="-122"/>
              </a:rPr>
              <a:t>3</a:t>
            </a:r>
            <a:endParaRPr lang="zh-CN" altLang="en-US" sz="11500" dirty="0">
              <a:solidFill>
                <a:srgbClr val="22385C"/>
              </a:solidFill>
              <a:latin typeface="宋体" panose="02010600030101010101" pitchFamily="2" charset="-122"/>
              <a:ea typeface="宋体" panose="02010600030101010101" pitchFamily="2" charset="-122"/>
            </a:endParaRPr>
          </a:p>
        </p:txBody>
      </p:sp>
      <p:sp>
        <p:nvSpPr>
          <p:cNvPr id="14" name="文本框 13"/>
          <p:cNvSpPr txBox="1"/>
          <p:nvPr/>
        </p:nvSpPr>
        <p:spPr>
          <a:xfrm>
            <a:off x="4262088" y="3083810"/>
            <a:ext cx="7920000" cy="1107996"/>
          </a:xfrm>
          <a:prstGeom prst="rect">
            <a:avLst/>
          </a:prstGeom>
          <a:noFill/>
        </p:spPr>
        <p:txBody>
          <a:bodyPr wrap="square" rtlCol="0">
            <a:spAutoFit/>
          </a:bodyPr>
          <a:lstStyle/>
          <a:p>
            <a:r>
              <a:rPr lang="zh-CN" altLang="en-US" sz="6600" dirty="0">
                <a:solidFill>
                  <a:srgbClr val="22385C"/>
                </a:solidFill>
                <a:latin typeface="宋体" panose="02010600030101010101" pitchFamily="2" charset="-122"/>
                <a:ea typeface="宋体" panose="02010600030101010101" pitchFamily="2" charset="-122"/>
              </a:rPr>
              <a:t>总结与展望</a:t>
            </a:r>
            <a:endParaRPr lang="en-US" altLang="zh-CN" sz="6600" dirty="0">
              <a:solidFill>
                <a:srgbClr val="22385C"/>
              </a:solidFill>
              <a:latin typeface="宋体" panose="02010600030101010101" pitchFamily="2" charset="-122"/>
              <a:ea typeface="宋体" panose="02010600030101010101" pitchFamily="2" charset="-122"/>
            </a:endParaRPr>
          </a:p>
        </p:txBody>
      </p:sp>
      <p:sp>
        <p:nvSpPr>
          <p:cNvPr id="15" name="灯片编号占位符 14">
            <a:extLst>
              <a:ext uri="{FF2B5EF4-FFF2-40B4-BE49-F238E27FC236}">
                <a16:creationId xmlns:a16="http://schemas.microsoft.com/office/drawing/2014/main" id="{3ADAD3F3-2EA1-46CC-AC65-33473F552875}"/>
              </a:ext>
            </a:extLst>
          </p:cNvPr>
          <p:cNvSpPr>
            <a:spLocks noGrp="1"/>
          </p:cNvSpPr>
          <p:nvPr>
            <p:ph type="sldNum" sz="quarter" idx="12"/>
          </p:nvPr>
        </p:nvSpPr>
        <p:spPr/>
        <p:txBody>
          <a:bodyPr/>
          <a:lstStyle/>
          <a:p>
            <a:fld id="{47D26699-14D9-4138-8651-8A86584D92A6}" type="slidenum">
              <a:rPr lang="zh-CN" altLang="en-US" smtClean="0"/>
              <a:t>30</a:t>
            </a:fld>
            <a:endParaRPr lang="zh-CN" altLang="en-US"/>
          </a:p>
        </p:txBody>
      </p:sp>
    </p:spTree>
    <p:extLst>
      <p:ext uri="{BB962C8B-B14F-4D97-AF65-F5344CB8AC3E}">
        <p14:creationId xmlns:p14="http://schemas.microsoft.com/office/powerpoint/2010/main" val="2838895848"/>
      </p:ext>
    </p:extLst>
  </p:cSld>
  <p:clrMapOvr>
    <a:masterClrMapping/>
  </p:clrMapOvr>
  <mc:AlternateContent xmlns:mc="http://schemas.openxmlformats.org/markup-compatibility/2006" xmlns:p14="http://schemas.microsoft.com/office/powerpoint/2010/main">
    <mc:Choice Requires="p14">
      <p:transition spd="slow" p14:dur="2000" advTm="1304"/>
    </mc:Choice>
    <mc:Fallback xmlns="">
      <p:transition spd="slow" advTm="1304"/>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6B7BA58A-9794-4624-AD24-24DBEBD138DA}"/>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solidFill>
                  <a:schemeClr val="bg1"/>
                </a:solidFill>
                <a:latin typeface="宋体" panose="02010600030101010101" pitchFamily="2" charset="-122"/>
                <a:ea typeface="宋体" panose="02010600030101010101" pitchFamily="2" charset="-122"/>
                <a:cs typeface="+mn-cs"/>
              </a:rPr>
              <a:t>3 </a:t>
            </a:r>
            <a:r>
              <a:rPr lang="zh-CN" altLang="en-US" sz="3600" dirty="0">
                <a:solidFill>
                  <a:schemeClr val="bg1"/>
                </a:solidFill>
                <a:latin typeface="宋体" panose="02010600030101010101" pitchFamily="2" charset="-122"/>
                <a:ea typeface="宋体" panose="02010600030101010101" pitchFamily="2" charset="-122"/>
                <a:cs typeface="+mn-cs"/>
              </a:rPr>
              <a:t>总结与展望</a:t>
            </a:r>
          </a:p>
        </p:txBody>
      </p:sp>
      <p:sp>
        <p:nvSpPr>
          <p:cNvPr id="3" name="内容占位符 2">
            <a:extLst>
              <a:ext uri="{FF2B5EF4-FFF2-40B4-BE49-F238E27FC236}">
                <a16:creationId xmlns:a16="http://schemas.microsoft.com/office/drawing/2014/main" id="{28458729-DF03-4046-812C-664ADAC42962}"/>
              </a:ext>
            </a:extLst>
          </p:cNvPr>
          <p:cNvSpPr>
            <a:spLocks noGrp="1"/>
          </p:cNvSpPr>
          <p:nvPr>
            <p:ph idx="1"/>
          </p:nvPr>
        </p:nvSpPr>
        <p:spPr>
          <a:xfrm>
            <a:off x="838200" y="1825625"/>
            <a:ext cx="10515600" cy="4896000"/>
          </a:xfrm>
        </p:spPr>
        <p:txBody>
          <a:bodyPr>
            <a:normAutofit fontScale="85000" lnSpcReduction="10000"/>
          </a:bodyPr>
          <a:lstStyle/>
          <a:p>
            <a:pPr>
              <a:lnSpc>
                <a:spcPct val="110000"/>
              </a:lnSpc>
            </a:pPr>
            <a:r>
              <a:rPr lang="zh-CN" altLang="en-US" dirty="0">
                <a:latin typeface="宋体" panose="02010600030101010101" pitchFamily="2" charset="-122"/>
                <a:ea typeface="宋体" panose="02010600030101010101" pitchFamily="2" charset="-122"/>
              </a:rPr>
              <a:t>总结</a:t>
            </a:r>
            <a:endParaRPr lang="en-US" altLang="zh-CN" dirty="0">
              <a:latin typeface="宋体" panose="02010600030101010101" pitchFamily="2" charset="-122"/>
              <a:ea typeface="宋体" panose="02010600030101010101" pitchFamily="2" charset="-122"/>
            </a:endParaRPr>
          </a:p>
          <a:p>
            <a:pPr lvl="1">
              <a:lnSpc>
                <a:spcPct val="110000"/>
              </a:lnSpc>
            </a:pPr>
            <a:r>
              <a:rPr lang="en-US" altLang="zh-CN" dirty="0">
                <a:latin typeface="宋体" panose="02010600030101010101" pitchFamily="2" charset="-122"/>
                <a:ea typeface="宋体" panose="02010600030101010101" pitchFamily="2" charset="-122"/>
              </a:rPr>
              <a:t>(</a:t>
            </a:r>
            <a:r>
              <a:rPr lang="en-US" altLang="zh-CN" dirty="0" smtClean="0">
                <a:latin typeface="宋体" panose="02010600030101010101" pitchFamily="2" charset="-122"/>
                <a:ea typeface="宋体" panose="02010600030101010101" pitchFamily="2" charset="-122"/>
              </a:rPr>
              <a:t>1)</a:t>
            </a:r>
            <a:r>
              <a:rPr lang="zh-CN" altLang="en-US" dirty="0" smtClean="0">
                <a:latin typeface="宋体" panose="02010600030101010101" pitchFamily="2" charset="-122"/>
                <a:ea typeface="宋体" panose="02010600030101010101" pitchFamily="2" charset="-122"/>
              </a:rPr>
              <a:t>设计水下视频数据采集系统，采集并构建了大西洋鲑摄食行为水下视频数据集。</a:t>
            </a:r>
            <a:endParaRPr lang="en-US" altLang="zh-CN" dirty="0">
              <a:latin typeface="宋体" panose="02010600030101010101" pitchFamily="2" charset="-122"/>
              <a:ea typeface="宋体" panose="02010600030101010101" pitchFamily="2" charset="-122"/>
            </a:endParaRPr>
          </a:p>
          <a:p>
            <a:pPr lvl="1">
              <a:lnSpc>
                <a:spcPct val="110000"/>
              </a:lnSpc>
            </a:pPr>
            <a:r>
              <a:rPr lang="en-US" altLang="zh-CN" dirty="0">
                <a:latin typeface="宋体" panose="02010600030101010101" pitchFamily="2" charset="-122"/>
                <a:ea typeface="宋体" panose="02010600030101010101" pitchFamily="2" charset="-122"/>
              </a:rPr>
              <a:t>(</a:t>
            </a:r>
            <a:r>
              <a:rPr lang="en-US" altLang="zh-CN" dirty="0" smtClean="0">
                <a:latin typeface="宋体" panose="02010600030101010101" pitchFamily="2" charset="-122"/>
                <a:ea typeface="宋体" panose="02010600030101010101" pitchFamily="2" charset="-122"/>
              </a:rPr>
              <a:t>2</a:t>
            </a:r>
            <a:r>
              <a:rPr lang="zh-CN" altLang="en-US" dirty="0" smtClean="0">
                <a:latin typeface="宋体" panose="02010600030101010101" pitchFamily="2" charset="-122"/>
                <a:ea typeface="宋体" panose="02010600030101010101" pitchFamily="2" charset="-122"/>
              </a:rPr>
              <a:t>）针对视频分类中的参数爆炸问题，利用变分自动编码器实现了对视频帧图像的空间变换，实现了对视频样本的时空特征提取</a:t>
            </a:r>
            <a:r>
              <a:rPr lang="zh-CN" altLang="zh-CN" dirty="0" smtClean="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pPr lvl="1">
              <a:lnSpc>
                <a:spcPct val="110000"/>
              </a:lnSpc>
            </a:pPr>
            <a:r>
              <a:rPr lang="en-US" altLang="zh-CN" dirty="0">
                <a:latin typeface="宋体" panose="02010600030101010101" pitchFamily="2" charset="-122"/>
                <a:ea typeface="宋体" panose="02010600030101010101" pitchFamily="2" charset="-122"/>
              </a:rPr>
              <a:t>(</a:t>
            </a:r>
            <a:r>
              <a:rPr lang="en-US" altLang="zh-CN" dirty="0" smtClean="0">
                <a:latin typeface="宋体" panose="02010600030101010101" pitchFamily="2" charset="-122"/>
                <a:ea typeface="宋体" panose="02010600030101010101" pitchFamily="2" charset="-122"/>
              </a:rPr>
              <a:t>3)</a:t>
            </a:r>
            <a:r>
              <a:rPr lang="zh-CN" altLang="en-US" dirty="0" smtClean="0">
                <a:latin typeface="宋体" panose="02010600030101010101" pitchFamily="2" charset="-122"/>
                <a:ea typeface="宋体" panose="02010600030101010101" pitchFamily="2" charset="-122"/>
              </a:rPr>
              <a:t>提出了一种基于帧间关系贝叶斯估计的视频分类方法，实现了对鱼类摄食行为的准确分类，分类准确率达到</a:t>
            </a:r>
            <a:r>
              <a:rPr lang="en-US" altLang="zh-CN" dirty="0" smtClean="0">
                <a:latin typeface="宋体" panose="02010600030101010101" pitchFamily="2" charset="-122"/>
                <a:ea typeface="宋体" panose="02010600030101010101" pitchFamily="2" charset="-122"/>
              </a:rPr>
              <a:t>97.5%</a:t>
            </a:r>
            <a:r>
              <a:rPr lang="zh-CN" altLang="zh-CN" dirty="0" smtClean="0">
                <a:latin typeface="宋体" panose="02010600030101010101" pitchFamily="2" charset="-122"/>
                <a:ea typeface="宋体" panose="02010600030101010101" pitchFamily="2" charset="-122"/>
              </a:rPr>
              <a:t> 。</a:t>
            </a:r>
            <a:endParaRPr lang="en-US" altLang="zh-CN" dirty="0" smtClean="0">
              <a:latin typeface="宋体" panose="02010600030101010101" pitchFamily="2" charset="-122"/>
              <a:ea typeface="宋体" panose="02010600030101010101" pitchFamily="2" charset="-122"/>
            </a:endParaRPr>
          </a:p>
          <a:p>
            <a:pPr lvl="1">
              <a:lnSpc>
                <a:spcPct val="110000"/>
              </a:lnSpc>
            </a:pPr>
            <a:r>
              <a:rPr lang="en-US" altLang="zh-CN" dirty="0" smtClean="0">
                <a:latin typeface="宋体" panose="02010600030101010101" pitchFamily="2" charset="-122"/>
                <a:ea typeface="宋体" panose="02010600030101010101" pitchFamily="2" charset="-122"/>
              </a:rPr>
              <a:t>(4)</a:t>
            </a:r>
            <a:r>
              <a:rPr lang="zh-CN" altLang="en-US" dirty="0">
                <a:latin typeface="宋体" panose="02010600030101010101" pitchFamily="2" charset="-122"/>
                <a:ea typeface="宋体" panose="02010600030101010101" pitchFamily="2" charset="-122"/>
              </a:rPr>
              <a:t>结合崇明水产养殖基地实际情况，基于本文所提出鱼类摄食行为分类算法设计了一套反馈投喂控制系统</a:t>
            </a:r>
            <a:r>
              <a:rPr lang="zh-CN" altLang="en-US" dirty="0" smtClean="0">
                <a:latin typeface="宋体" panose="02010600030101010101" pitchFamily="2" charset="-122"/>
                <a:ea typeface="宋体" panose="02010600030101010101" pitchFamily="2" charset="-122"/>
              </a:rPr>
              <a:t>方案</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pPr>
              <a:lnSpc>
                <a:spcPct val="110000"/>
              </a:lnSpc>
            </a:pPr>
            <a:r>
              <a:rPr lang="zh-CN" altLang="en-US" dirty="0">
                <a:latin typeface="宋体" panose="02010600030101010101" pitchFamily="2" charset="-122"/>
                <a:ea typeface="宋体" panose="02010600030101010101" pitchFamily="2" charset="-122"/>
              </a:rPr>
              <a:t>展望</a:t>
            </a:r>
            <a:endParaRPr lang="en-US" altLang="zh-CN" dirty="0">
              <a:latin typeface="宋体" panose="02010600030101010101" pitchFamily="2" charset="-122"/>
              <a:ea typeface="宋体" panose="02010600030101010101" pitchFamily="2" charset="-122"/>
            </a:endParaRPr>
          </a:p>
          <a:p>
            <a:pPr lvl="1">
              <a:lnSpc>
                <a:spcPct val="110000"/>
              </a:lnSpc>
            </a:pPr>
            <a:r>
              <a:rPr lang="en-US" altLang="zh-CN" dirty="0">
                <a:latin typeface="宋体" panose="02010600030101010101" pitchFamily="2" charset="-122"/>
                <a:ea typeface="宋体" panose="02010600030101010101" pitchFamily="2" charset="-122"/>
              </a:rPr>
              <a:t>(</a:t>
            </a:r>
            <a:r>
              <a:rPr lang="en-US" altLang="zh-CN" dirty="0" smtClean="0">
                <a:latin typeface="宋体" panose="02010600030101010101" pitchFamily="2" charset="-122"/>
                <a:ea typeface="宋体" panose="02010600030101010101" pitchFamily="2" charset="-122"/>
              </a:rPr>
              <a:t>1)</a:t>
            </a:r>
            <a:r>
              <a:rPr lang="zh-CN" altLang="en-US" dirty="0" smtClean="0">
                <a:latin typeface="宋体" panose="02010600030101010101" pitchFamily="2" charset="-122"/>
                <a:ea typeface="宋体" panose="02010600030101010101" pitchFamily="2" charset="-122"/>
              </a:rPr>
              <a:t>对</a:t>
            </a:r>
            <a:r>
              <a:rPr lang="en-US" altLang="zh-CN" dirty="0" smtClean="0">
                <a:latin typeface="宋体" panose="02010600030101010101" pitchFamily="2" charset="-122"/>
                <a:ea typeface="宋体" panose="02010600030101010101" pitchFamily="2" charset="-122"/>
              </a:rPr>
              <a:t>UVDASSB</a:t>
            </a:r>
            <a:r>
              <a:rPr lang="zh-CN" altLang="en-US" dirty="0" smtClean="0">
                <a:latin typeface="宋体" panose="02010600030101010101" pitchFamily="2" charset="-122"/>
                <a:ea typeface="宋体" panose="02010600030101010101" pitchFamily="2" charset="-122"/>
              </a:rPr>
              <a:t>进一步的精细化标注，实现对鱼类摄食行为的“无”、“弱”、“中”和“强”</a:t>
            </a:r>
            <a:r>
              <a:rPr lang="zh-CN" altLang="en-US" dirty="0">
                <a:latin typeface="宋体" panose="02010600030101010101" pitchFamily="2" charset="-122"/>
                <a:ea typeface="宋体" panose="02010600030101010101" pitchFamily="2" charset="-122"/>
              </a:rPr>
              <a:t>四</a:t>
            </a:r>
            <a:r>
              <a:rPr lang="zh-CN" altLang="en-US" dirty="0" smtClean="0">
                <a:latin typeface="宋体" panose="02010600030101010101" pitchFamily="2" charset="-122"/>
                <a:ea typeface="宋体" panose="02010600030101010101" pitchFamily="2" charset="-122"/>
              </a:rPr>
              <a:t>类别标注。</a:t>
            </a:r>
            <a:endParaRPr lang="en-US" altLang="zh-CN" dirty="0" smtClean="0">
              <a:latin typeface="宋体" panose="02010600030101010101" pitchFamily="2" charset="-122"/>
              <a:ea typeface="宋体" panose="02010600030101010101" pitchFamily="2" charset="-122"/>
            </a:endParaRPr>
          </a:p>
          <a:p>
            <a:pPr lvl="1">
              <a:lnSpc>
                <a:spcPct val="110000"/>
              </a:lnSpc>
            </a:pPr>
            <a:r>
              <a:rPr lang="en-US" altLang="zh-CN" dirty="0" smtClean="0">
                <a:latin typeface="宋体" panose="02010600030101010101" pitchFamily="2" charset="-122"/>
                <a:ea typeface="宋体" panose="02010600030101010101" pitchFamily="2" charset="-122"/>
              </a:rPr>
              <a:t>(2)IRBEN</a:t>
            </a:r>
            <a:r>
              <a:rPr lang="zh-CN" altLang="en-US" dirty="0" smtClean="0">
                <a:latin typeface="宋体" panose="02010600030101010101" pitchFamily="2" charset="-122"/>
                <a:ea typeface="宋体" panose="02010600030101010101" pitchFamily="2" charset="-122"/>
              </a:rPr>
              <a:t>算法的多类别扩展。</a:t>
            </a:r>
            <a:endParaRPr lang="en-US" altLang="zh-CN" dirty="0">
              <a:latin typeface="宋体" panose="02010600030101010101" pitchFamily="2" charset="-122"/>
              <a:ea typeface="宋体" panose="02010600030101010101" pitchFamily="2" charset="-122"/>
            </a:endParaRPr>
          </a:p>
          <a:p>
            <a:pPr lvl="1">
              <a:lnSpc>
                <a:spcPct val="110000"/>
              </a:lnSpc>
            </a:pPr>
            <a:r>
              <a:rPr lang="en-US" altLang="zh-CN" dirty="0">
                <a:latin typeface="宋体" panose="02010600030101010101" pitchFamily="2" charset="-122"/>
                <a:ea typeface="宋体" panose="02010600030101010101" pitchFamily="2" charset="-122"/>
              </a:rPr>
              <a:t>(</a:t>
            </a:r>
            <a:r>
              <a:rPr lang="en-US" altLang="zh-CN" dirty="0" smtClean="0">
                <a:latin typeface="宋体" panose="02010600030101010101" pitchFamily="2" charset="-122"/>
                <a:ea typeface="宋体" panose="02010600030101010101" pitchFamily="2" charset="-122"/>
              </a:rPr>
              <a:t>3)</a:t>
            </a:r>
            <a:r>
              <a:rPr lang="zh-CN" altLang="en-US" dirty="0" smtClean="0">
                <a:latin typeface="宋体" panose="02010600030101010101" pitchFamily="2" charset="-122"/>
                <a:ea typeface="宋体" panose="02010600030101010101" pitchFamily="2" charset="-122"/>
              </a:rPr>
              <a:t>结合水下水摄像头提供全方位的鱼类摄食行为数据，提高算法的可用性。</a:t>
            </a:r>
            <a:endParaRPr lang="zh-CN" altLang="en-US" dirty="0">
              <a:latin typeface="宋体" panose="02010600030101010101" pitchFamily="2" charset="-122"/>
              <a:ea typeface="宋体" panose="02010600030101010101" pitchFamily="2" charset="-122"/>
            </a:endParaRPr>
          </a:p>
        </p:txBody>
      </p:sp>
      <p:pic>
        <p:nvPicPr>
          <p:cNvPr id="5" name="Picture 3" descr="C:\Users\Administrator\Desktop\透明背景 tongji-logo-512x512白.png">
            <a:extLst>
              <a:ext uri="{FF2B5EF4-FFF2-40B4-BE49-F238E27FC236}">
                <a16:creationId xmlns:a16="http://schemas.microsoft.com/office/drawing/2014/main" id="{CD40383B-4D03-41B8-9987-D0A1DD07404E}"/>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3B2A54F9-3A3B-437B-8E14-2EE6CDA14247}"/>
              </a:ext>
            </a:extLst>
          </p:cNvPr>
          <p:cNvSpPr>
            <a:spLocks noGrp="1"/>
          </p:cNvSpPr>
          <p:nvPr>
            <p:ph type="sldNum" sz="quarter" idx="12"/>
          </p:nvPr>
        </p:nvSpPr>
        <p:spPr/>
        <p:txBody>
          <a:bodyPr/>
          <a:lstStyle/>
          <a:p>
            <a:fld id="{47D26699-14D9-4138-8651-8A86584D92A6}" type="slidenum">
              <a:rPr lang="zh-CN" altLang="en-US" smtClean="0"/>
              <a:t>31</a:t>
            </a:fld>
            <a:endParaRPr lang="zh-CN" altLang="en-US"/>
          </a:p>
        </p:txBody>
      </p:sp>
    </p:spTree>
    <p:extLst>
      <p:ext uri="{BB962C8B-B14F-4D97-AF65-F5344CB8AC3E}">
        <p14:creationId xmlns:p14="http://schemas.microsoft.com/office/powerpoint/2010/main" val="1586843520"/>
      </p:ext>
    </p:extLst>
  </p:cSld>
  <p:clrMapOvr>
    <a:masterClrMapping/>
  </p:clrMapOvr>
  <mc:AlternateContent xmlns:mc="http://schemas.openxmlformats.org/markup-compatibility/2006" xmlns:p14="http://schemas.microsoft.com/office/powerpoint/2010/main">
    <mc:Choice Requires="p14">
      <p:transition spd="slow" p14:dur="2000" advTm="37488"/>
    </mc:Choice>
    <mc:Fallback xmlns="">
      <p:transition spd="slow" advTm="37488"/>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22385C"/>
        </a:solidFill>
        <a:effectLst/>
      </p:bgPr>
    </p:bg>
    <p:spTree>
      <p:nvGrpSpPr>
        <p:cNvPr id="1" name=""/>
        <p:cNvGrpSpPr/>
        <p:nvPr/>
      </p:nvGrpSpPr>
      <p:grpSpPr>
        <a:xfrm>
          <a:off x="0" y="0"/>
          <a:ext cx="0" cy="0"/>
          <a:chOff x="0" y="0"/>
          <a:chExt cx="0" cy="0"/>
        </a:xfrm>
      </p:grpSpPr>
      <p:sp>
        <p:nvSpPr>
          <p:cNvPr id="15" name="文本框 14"/>
          <p:cNvSpPr txBox="1"/>
          <p:nvPr/>
        </p:nvSpPr>
        <p:spPr>
          <a:xfrm>
            <a:off x="1080000" y="1800000"/>
            <a:ext cx="8393520" cy="2123658"/>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6600" b="0"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rPr>
              <a:t>谢谢！</a:t>
            </a:r>
            <a:endParaRPr kumimoji="0" lang="en-US" altLang="zh-CN" sz="6600" b="0"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endParaRPr>
          </a:p>
          <a:p>
            <a:pPr marL="0" marR="0" lvl="0" indent="0" defTabSz="914400" rtl="0" eaLnBrk="1" fontAlgn="auto" latinLnBrk="0" hangingPunct="1">
              <a:lnSpc>
                <a:spcPct val="100000"/>
              </a:lnSpc>
              <a:spcBef>
                <a:spcPts val="0"/>
              </a:spcBef>
              <a:spcAft>
                <a:spcPts val="0"/>
              </a:spcAft>
              <a:buClrTx/>
              <a:buSzTx/>
              <a:buFontTx/>
              <a:buNone/>
              <a:tabLst/>
              <a:defRPr/>
            </a:pPr>
            <a:r>
              <a:rPr lang="zh-CN" altLang="en-US" sz="6600" dirty="0">
                <a:solidFill>
                  <a:prstClr val="white"/>
                </a:solidFill>
                <a:latin typeface="宋体" panose="02010600030101010101" pitchFamily="2" charset="-122"/>
                <a:ea typeface="宋体" panose="02010600030101010101" pitchFamily="2" charset="-122"/>
              </a:rPr>
              <a:t>请各位老师批评指正！</a:t>
            </a:r>
            <a:endParaRPr kumimoji="0" lang="zh-CN" altLang="en-US" sz="8000" b="0"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endParaRPr>
          </a:p>
        </p:txBody>
      </p:sp>
      <p:sp>
        <p:nvSpPr>
          <p:cNvPr id="2" name="灯片编号占位符 1">
            <a:extLst>
              <a:ext uri="{FF2B5EF4-FFF2-40B4-BE49-F238E27FC236}">
                <a16:creationId xmlns:a16="http://schemas.microsoft.com/office/drawing/2014/main" id="{2B8115CF-585D-4676-BA6B-629FFA31C647}"/>
              </a:ext>
            </a:extLst>
          </p:cNvPr>
          <p:cNvSpPr>
            <a:spLocks noGrp="1"/>
          </p:cNvSpPr>
          <p:nvPr>
            <p:ph type="sldNum" sz="quarter" idx="12"/>
          </p:nvPr>
        </p:nvSpPr>
        <p:spPr/>
        <p:txBody>
          <a:bodyPr/>
          <a:lstStyle/>
          <a:p>
            <a:fld id="{6D33871D-BB60-4C97-A8B8-9C3AF316ACC1}" type="slidenum">
              <a:rPr lang="zh-CN" altLang="en-US" smtClean="0"/>
              <a:t>32</a:t>
            </a:fld>
            <a:endParaRPr lang="zh-CN" altLang="en-US"/>
          </a:p>
        </p:txBody>
      </p:sp>
    </p:spTree>
    <p:extLst>
      <p:ext uri="{BB962C8B-B14F-4D97-AF65-F5344CB8AC3E}">
        <p14:creationId xmlns:p14="http://schemas.microsoft.com/office/powerpoint/2010/main" val="142906149"/>
      </p:ext>
    </p:extLst>
  </p:cSld>
  <p:clrMapOvr>
    <a:masterClrMapping/>
  </p:clrMapOvr>
  <mc:AlternateContent xmlns:mc="http://schemas.openxmlformats.org/markup-compatibility/2006" xmlns:p14="http://schemas.microsoft.com/office/powerpoint/2010/main">
    <mc:Choice Requires="p14">
      <p:transition spd="slow" p14:dur="2000" advTm="2936"/>
    </mc:Choice>
    <mc:Fallback xmlns="">
      <p:transition spd="slow" advTm="2936"/>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DC05D0-5167-41F2-8751-392CD59CC802}"/>
              </a:ext>
            </a:extLst>
          </p:cNvPr>
          <p:cNvSpPr>
            <a:spLocks noGrp="1"/>
          </p:cNvSpPr>
          <p:nvPr>
            <p:ph type="title"/>
          </p:nvPr>
        </p:nvSpPr>
        <p:spPr>
          <a:xfrm>
            <a:off x="0" y="0"/>
            <a:ext cx="12192000" cy="1321200"/>
          </a:xfrm>
          <a:solidFill>
            <a:srgbClr val="22385C"/>
          </a:solidFill>
        </p:spPr>
        <p:txBody>
          <a:bodyPr>
            <a:normAutofit/>
          </a:bodyPr>
          <a:lstStyle/>
          <a:p>
            <a:r>
              <a:rPr lang="en-US" altLang="zh-CN" sz="3600" dirty="0" smtClean="0">
                <a:solidFill>
                  <a:schemeClr val="bg1"/>
                </a:solidFill>
                <a:latin typeface="宋体" panose="02010600030101010101" pitchFamily="2" charset="-122"/>
                <a:ea typeface="宋体" panose="02010600030101010101" pitchFamily="2" charset="-122"/>
                <a:cs typeface="+mn-cs"/>
              </a:rPr>
              <a:t>1.1 </a:t>
            </a:r>
            <a:r>
              <a:rPr lang="zh-CN" altLang="en-US" sz="3600" dirty="0">
                <a:solidFill>
                  <a:schemeClr val="bg1"/>
                </a:solidFill>
                <a:latin typeface="宋体" panose="02010600030101010101" pitchFamily="2" charset="-122"/>
                <a:ea typeface="宋体" panose="02010600030101010101" pitchFamily="2" charset="-122"/>
                <a:cs typeface="+mn-cs"/>
              </a:rPr>
              <a:t>研究背景</a:t>
            </a:r>
          </a:p>
        </p:txBody>
      </p:sp>
      <p:sp>
        <p:nvSpPr>
          <p:cNvPr id="3" name="内容占位符 2">
            <a:extLst>
              <a:ext uri="{FF2B5EF4-FFF2-40B4-BE49-F238E27FC236}">
                <a16:creationId xmlns:a16="http://schemas.microsoft.com/office/drawing/2014/main" id="{20A58C32-BA51-4161-B825-9A1F7F39B8E8}"/>
              </a:ext>
            </a:extLst>
          </p:cNvPr>
          <p:cNvSpPr>
            <a:spLocks noGrp="1"/>
          </p:cNvSpPr>
          <p:nvPr>
            <p:ph idx="1"/>
          </p:nvPr>
        </p:nvSpPr>
        <p:spPr>
          <a:xfrm>
            <a:off x="838200" y="1825625"/>
            <a:ext cx="10515600" cy="4895850"/>
          </a:xfrm>
        </p:spPr>
        <p:txBody>
          <a:bodyPr>
            <a:normAutofit lnSpcReduction="10000"/>
          </a:bodyPr>
          <a:lstStyle/>
          <a:p>
            <a:pPr>
              <a:lnSpc>
                <a:spcPct val="100000"/>
              </a:lnSpc>
              <a:spcBef>
                <a:spcPts val="0"/>
              </a:spcBef>
            </a:pPr>
            <a:r>
              <a:rPr lang="zh-CN" altLang="zh-CN" dirty="0">
                <a:latin typeface="宋体" panose="02010600030101010101" pitchFamily="2" charset="-122"/>
                <a:ea typeface="宋体" panose="02010600030101010101" pitchFamily="2" charset="-122"/>
              </a:rPr>
              <a:t>饵料浪费一直是水产养殖中的严重问题</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pPr lvl="1">
              <a:lnSpc>
                <a:spcPct val="100000"/>
              </a:lnSpc>
              <a:spcBef>
                <a:spcPts val="0"/>
              </a:spcBef>
            </a:pPr>
            <a:r>
              <a:rPr lang="zh-CN" altLang="zh-CN" dirty="0">
                <a:latin typeface="宋体" panose="02010600030101010101" pitchFamily="2" charset="-122"/>
                <a:ea typeface="宋体" panose="02010600030101010101" pitchFamily="2" charset="-122"/>
              </a:rPr>
              <a:t>饵料在水产养殖的经济成本中</a:t>
            </a:r>
            <a:r>
              <a:rPr lang="zh-CN" altLang="en-US" dirty="0">
                <a:latin typeface="宋体" panose="02010600030101010101" pitchFamily="2" charset="-122"/>
                <a:ea typeface="宋体" panose="02010600030101010101" pitchFamily="2" charset="-122"/>
              </a:rPr>
              <a:t>所</a:t>
            </a:r>
            <a:r>
              <a:rPr lang="zh-CN" altLang="zh-CN" dirty="0">
                <a:latin typeface="宋体" panose="02010600030101010101" pitchFamily="2" charset="-122"/>
                <a:ea typeface="宋体" panose="02010600030101010101" pitchFamily="2" charset="-122"/>
              </a:rPr>
              <a:t>占比</a:t>
            </a:r>
            <a:r>
              <a:rPr lang="zh-CN" altLang="en-US" dirty="0">
                <a:latin typeface="宋体" panose="02010600030101010101" pitchFamily="2" charset="-122"/>
                <a:ea typeface="宋体" panose="02010600030101010101" pitchFamily="2" charset="-122"/>
              </a:rPr>
              <a:t>例</a:t>
            </a:r>
            <a:r>
              <a:rPr lang="zh-CN" altLang="zh-CN" dirty="0">
                <a:latin typeface="宋体" panose="02010600030101010101" pitchFamily="2" charset="-122"/>
                <a:ea typeface="宋体" panose="02010600030101010101" pitchFamily="2" charset="-122"/>
              </a:rPr>
              <a:t>较大</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pPr lvl="1">
              <a:lnSpc>
                <a:spcPct val="100000"/>
              </a:lnSpc>
              <a:spcBef>
                <a:spcPts val="0"/>
              </a:spcBef>
            </a:pPr>
            <a:r>
              <a:rPr lang="zh-CN" altLang="zh-CN" dirty="0">
                <a:latin typeface="宋体" panose="02010600030101010101" pitchFamily="2" charset="-122"/>
                <a:ea typeface="宋体" panose="02010600030101010101" pitchFamily="2" charset="-122"/>
              </a:rPr>
              <a:t>剩余的饵料会污染水源、恶化养殖生物的生长环境</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pPr>
              <a:lnSpc>
                <a:spcPct val="100000"/>
              </a:lnSpc>
              <a:spcBef>
                <a:spcPts val="0"/>
              </a:spcBef>
            </a:pPr>
            <a:endParaRPr lang="en-US" altLang="zh-CN" dirty="0">
              <a:latin typeface="宋体" panose="02010600030101010101" pitchFamily="2" charset="-122"/>
              <a:ea typeface="宋体" panose="02010600030101010101" pitchFamily="2" charset="-122"/>
            </a:endParaRPr>
          </a:p>
          <a:p>
            <a:pPr>
              <a:lnSpc>
                <a:spcPct val="100000"/>
              </a:lnSpc>
              <a:spcBef>
                <a:spcPts val="0"/>
              </a:spcBef>
            </a:pPr>
            <a:r>
              <a:rPr lang="zh-CN" altLang="zh-CN" dirty="0">
                <a:latin typeface="宋体" panose="02010600030101010101" pitchFamily="2" charset="-122"/>
                <a:ea typeface="宋体" panose="02010600030101010101" pitchFamily="2" charset="-122"/>
              </a:rPr>
              <a:t>市面出现的自动投饵</a:t>
            </a:r>
            <a:r>
              <a:rPr lang="zh-CN" altLang="en-US" dirty="0">
                <a:latin typeface="宋体" panose="02010600030101010101" pitchFamily="2" charset="-122"/>
                <a:ea typeface="宋体" panose="02010600030101010101" pitchFamily="2" charset="-122"/>
              </a:rPr>
              <a:t>机</a:t>
            </a:r>
            <a:r>
              <a:rPr lang="en-US" altLang="zh-CN" dirty="0">
                <a:latin typeface="宋体" panose="02010600030101010101" pitchFamily="2" charset="-122"/>
                <a:ea typeface="宋体" panose="02010600030101010101" pitchFamily="2" charset="-122"/>
              </a:rPr>
              <a:t>:</a:t>
            </a:r>
          </a:p>
          <a:p>
            <a:pPr lvl="1">
              <a:lnSpc>
                <a:spcPct val="100000"/>
              </a:lnSpc>
              <a:spcBef>
                <a:spcPts val="0"/>
              </a:spcBef>
            </a:pPr>
            <a:r>
              <a:rPr lang="zh-CN" altLang="zh-CN" dirty="0">
                <a:latin typeface="宋体" panose="02010600030101010101" pitchFamily="2" charset="-122"/>
                <a:ea typeface="宋体" panose="02010600030101010101" pitchFamily="2" charset="-122"/>
              </a:rPr>
              <a:t>无法根据养殖生物的摄食信息调节投饵量</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pPr lvl="1">
              <a:lnSpc>
                <a:spcPct val="100000"/>
              </a:lnSpc>
              <a:spcBef>
                <a:spcPts val="0"/>
              </a:spcBef>
            </a:pPr>
            <a:r>
              <a:rPr lang="zh-CN" altLang="en-US" dirty="0">
                <a:latin typeface="宋体" panose="02010600030101010101" pitchFamily="2" charset="-122"/>
                <a:ea typeface="宋体" panose="02010600030101010101" pitchFamily="2" charset="-122"/>
              </a:rPr>
              <a:t>仍旧</a:t>
            </a:r>
            <a:r>
              <a:rPr lang="zh-CN" altLang="zh-CN" dirty="0">
                <a:latin typeface="宋体" panose="02010600030101010101" pitchFamily="2" charset="-122"/>
                <a:ea typeface="宋体" panose="02010600030101010101" pitchFamily="2" charset="-122"/>
              </a:rPr>
              <a:t>依</a:t>
            </a:r>
            <a:r>
              <a:rPr lang="zh-CN" altLang="en-US" dirty="0">
                <a:latin typeface="宋体" panose="02010600030101010101" pitchFamily="2" charset="-122"/>
                <a:ea typeface="宋体" panose="02010600030101010101" pitchFamily="2" charset="-122"/>
              </a:rPr>
              <a:t>赖</a:t>
            </a:r>
            <a:r>
              <a:rPr lang="zh-CN" altLang="zh-CN" dirty="0">
                <a:latin typeface="宋体" panose="02010600030101010101" pitchFamily="2" charset="-122"/>
                <a:ea typeface="宋体" panose="02010600030101010101" pitchFamily="2" charset="-122"/>
              </a:rPr>
              <a:t>饲养人员的养殖经验</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pPr lvl="1">
              <a:lnSpc>
                <a:spcPct val="100000"/>
              </a:lnSpc>
              <a:spcBef>
                <a:spcPts val="0"/>
              </a:spcBef>
            </a:pPr>
            <a:r>
              <a:rPr lang="zh-CN" altLang="zh-CN" dirty="0">
                <a:latin typeface="宋体" panose="02010600030101010101" pitchFamily="2" charset="-122"/>
                <a:ea typeface="宋体" panose="02010600030101010101" pitchFamily="2" charset="-122"/>
              </a:rPr>
              <a:t>精度</a:t>
            </a:r>
            <a:r>
              <a:rPr lang="zh-CN" altLang="en-US" dirty="0">
                <a:latin typeface="宋体" panose="02010600030101010101" pitchFamily="2" charset="-122"/>
                <a:ea typeface="宋体" panose="02010600030101010101" pitchFamily="2" charset="-122"/>
              </a:rPr>
              <a:t>低</a:t>
            </a:r>
            <a:r>
              <a:rPr lang="zh-CN" altLang="zh-CN" dirty="0">
                <a:latin typeface="宋体" panose="02010600030101010101" pitchFamily="2" charset="-122"/>
                <a:ea typeface="宋体" panose="02010600030101010101" pitchFamily="2" charset="-122"/>
              </a:rPr>
              <a:t>的开环控制系统</a:t>
            </a:r>
            <a:r>
              <a:rPr lang="zh-CN" altLang="en-US" dirty="0" smtClean="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pPr marL="457200" lvl="1" indent="0">
              <a:lnSpc>
                <a:spcPct val="100000"/>
              </a:lnSpc>
              <a:spcBef>
                <a:spcPts val="0"/>
              </a:spcBef>
              <a:buNone/>
            </a:pPr>
            <a:endParaRPr lang="en-US" altLang="zh-CN" dirty="0" smtClean="0">
              <a:latin typeface="宋体" panose="02010600030101010101" pitchFamily="2" charset="-122"/>
              <a:ea typeface="宋体" panose="02010600030101010101" pitchFamily="2" charset="-122"/>
            </a:endParaRPr>
          </a:p>
          <a:p>
            <a:pPr lvl="0">
              <a:lnSpc>
                <a:spcPct val="100000"/>
              </a:lnSpc>
              <a:spcBef>
                <a:spcPts val="0"/>
              </a:spcBef>
            </a:pPr>
            <a:r>
              <a:rPr lang="zh-CN" altLang="en-US" dirty="0" smtClean="0">
                <a:solidFill>
                  <a:prstClr val="black"/>
                </a:solidFill>
                <a:latin typeface="宋体" panose="02010600030101010101" pitchFamily="2" charset="-122"/>
                <a:ea typeface="宋体" panose="02010600030101010101" pitchFamily="2" charset="-122"/>
              </a:rPr>
              <a:t>现有的鱼类摄食行为研究</a:t>
            </a:r>
            <a:r>
              <a:rPr lang="en-US" altLang="zh-CN" dirty="0" smtClean="0">
                <a:solidFill>
                  <a:prstClr val="black"/>
                </a:solidFill>
                <a:latin typeface="宋体" panose="02010600030101010101" pitchFamily="2" charset="-122"/>
                <a:ea typeface="宋体" panose="02010600030101010101" pitchFamily="2" charset="-122"/>
              </a:rPr>
              <a:t>:</a:t>
            </a:r>
          </a:p>
          <a:p>
            <a:pPr lvl="1">
              <a:lnSpc>
                <a:spcPct val="100000"/>
              </a:lnSpc>
              <a:spcBef>
                <a:spcPts val="0"/>
              </a:spcBef>
            </a:pPr>
            <a:r>
              <a:rPr lang="zh-CN" altLang="en-US" dirty="0" smtClean="0">
                <a:solidFill>
                  <a:prstClr val="black"/>
                </a:solidFill>
                <a:latin typeface="宋体" panose="02010600030101010101" pitchFamily="2" charset="-122"/>
                <a:ea typeface="宋体" panose="02010600030101010101" pitchFamily="2" charset="-122"/>
              </a:rPr>
              <a:t>基于实验室模拟环境研究；</a:t>
            </a:r>
            <a:endParaRPr lang="en-US" altLang="zh-CN" dirty="0" smtClean="0">
              <a:solidFill>
                <a:prstClr val="black"/>
              </a:solidFill>
              <a:latin typeface="宋体" panose="02010600030101010101" pitchFamily="2" charset="-122"/>
              <a:ea typeface="宋体" panose="02010600030101010101" pitchFamily="2" charset="-122"/>
            </a:endParaRPr>
          </a:p>
          <a:p>
            <a:pPr lvl="1">
              <a:lnSpc>
                <a:spcPct val="100000"/>
              </a:lnSpc>
              <a:spcBef>
                <a:spcPts val="0"/>
              </a:spcBef>
            </a:pPr>
            <a:r>
              <a:rPr lang="zh-CN" altLang="en-US" dirty="0" smtClean="0">
                <a:solidFill>
                  <a:prstClr val="black"/>
                </a:solidFill>
                <a:latin typeface="宋体" panose="02010600030101010101" pitchFamily="2" charset="-122"/>
                <a:ea typeface="宋体" panose="02010600030101010101" pitchFamily="2" charset="-122"/>
              </a:rPr>
              <a:t>研究样本数据集较小；</a:t>
            </a:r>
            <a:endParaRPr lang="en-US" altLang="zh-CN" dirty="0" smtClean="0">
              <a:solidFill>
                <a:prstClr val="black"/>
              </a:solidFill>
              <a:latin typeface="宋体" panose="02010600030101010101" pitchFamily="2" charset="-122"/>
              <a:ea typeface="宋体" panose="02010600030101010101" pitchFamily="2" charset="-122"/>
            </a:endParaRPr>
          </a:p>
          <a:p>
            <a:pPr lvl="1">
              <a:lnSpc>
                <a:spcPct val="100000"/>
              </a:lnSpc>
              <a:spcBef>
                <a:spcPts val="0"/>
              </a:spcBef>
            </a:pPr>
            <a:r>
              <a:rPr lang="zh-CN" altLang="en-US" dirty="0" smtClean="0">
                <a:solidFill>
                  <a:prstClr val="black"/>
                </a:solidFill>
                <a:latin typeface="宋体" panose="02010600030101010101" pitchFamily="2" charset="-122"/>
                <a:ea typeface="宋体" panose="02010600030101010101" pitchFamily="2" charset="-122"/>
              </a:rPr>
              <a:t>基于单张图像对鱼类摄食行为进行研究</a:t>
            </a:r>
            <a:r>
              <a:rPr lang="zh-CN" altLang="en-US" dirty="0">
                <a:solidFill>
                  <a:prstClr val="black"/>
                </a:solidFill>
                <a:latin typeface="宋体" panose="02010600030101010101" pitchFamily="2" charset="-122"/>
                <a:ea typeface="宋体" panose="02010600030101010101" pitchFamily="2" charset="-122"/>
              </a:rPr>
              <a:t>。</a:t>
            </a: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spcBef>
                <a:spcPts val="0"/>
              </a:spcBef>
              <a:buNone/>
            </a:pPr>
            <a:endParaRPr lang="en-US" altLang="zh-CN" dirty="0" smtClean="0">
              <a:latin typeface="宋体" panose="02010600030101010101" pitchFamily="2" charset="-122"/>
              <a:ea typeface="宋体" panose="02010600030101010101" pitchFamily="2" charset="-122"/>
            </a:endParaRPr>
          </a:p>
        </p:txBody>
      </p:sp>
      <p:pic>
        <p:nvPicPr>
          <p:cNvPr id="5" name="Picture 3" descr="C:\Users\Administrator\Desktop\透明背景 tongji-logo-512x512白.png">
            <a:extLst>
              <a:ext uri="{FF2B5EF4-FFF2-40B4-BE49-F238E27FC236}">
                <a16:creationId xmlns:a16="http://schemas.microsoft.com/office/drawing/2014/main" id="{CB5EBF0D-4B28-4E4C-8151-1D4FDBE3601D}"/>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灯片编号占位符 3">
            <a:extLst>
              <a:ext uri="{FF2B5EF4-FFF2-40B4-BE49-F238E27FC236}">
                <a16:creationId xmlns:a16="http://schemas.microsoft.com/office/drawing/2014/main" id="{BB206F02-4140-44FB-8A38-4F0A7736156B}"/>
              </a:ext>
            </a:extLst>
          </p:cNvPr>
          <p:cNvSpPr>
            <a:spLocks noGrp="1"/>
          </p:cNvSpPr>
          <p:nvPr>
            <p:ph type="sldNum" sz="quarter" idx="12"/>
          </p:nvPr>
        </p:nvSpPr>
        <p:spPr/>
        <p:txBody>
          <a:bodyPr/>
          <a:lstStyle/>
          <a:p>
            <a:fld id="{47D26699-14D9-4138-8651-8A86584D92A6}" type="slidenum">
              <a:rPr lang="zh-CN" altLang="en-US" smtClean="0"/>
              <a:t>4</a:t>
            </a:fld>
            <a:endParaRPr lang="zh-CN" altLang="en-US"/>
          </a:p>
        </p:txBody>
      </p:sp>
    </p:spTree>
    <p:custDataLst>
      <p:tags r:id="rId1"/>
    </p:custDataLst>
    <p:extLst>
      <p:ext uri="{BB962C8B-B14F-4D97-AF65-F5344CB8AC3E}">
        <p14:creationId xmlns:p14="http://schemas.microsoft.com/office/powerpoint/2010/main" val="3607367148"/>
      </p:ext>
    </p:extLst>
  </p:cSld>
  <p:clrMapOvr>
    <a:masterClrMapping/>
  </p:clrMapOvr>
  <mc:AlternateContent xmlns:mc="http://schemas.openxmlformats.org/markup-compatibility/2006" xmlns:p14="http://schemas.microsoft.com/office/powerpoint/2010/main">
    <mc:Choice Requires="p14">
      <p:transition spd="slow" p14:dur="2000" advTm="31203"/>
    </mc:Choice>
    <mc:Fallback xmlns="">
      <p:transition spd="slow" advTm="3120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838200" y="1825625"/>
            <a:ext cx="10515600" cy="4530356"/>
          </a:xfrm>
        </p:spPr>
        <p:txBody>
          <a:bodyPr>
            <a:normAutofit fontScale="85000" lnSpcReduction="20000"/>
          </a:bodyPr>
          <a:lstStyle/>
          <a:p>
            <a:pPr>
              <a:lnSpc>
                <a:spcPct val="100000"/>
              </a:lnSpc>
            </a:pPr>
            <a:r>
              <a:rPr lang="zh-CN" altLang="en-US" dirty="0">
                <a:latin typeface="宋体" panose="02010600030101010101" pitchFamily="2" charset="-122"/>
                <a:ea typeface="宋体" panose="02010600030101010101" pitchFamily="2" charset="-122"/>
              </a:rPr>
              <a:t>研究问题</a:t>
            </a:r>
            <a:r>
              <a:rPr lang="zh-CN" altLang="en-US" dirty="0" smtClean="0">
                <a:latin typeface="宋体" panose="02010600030101010101" pitchFamily="2" charset="-122"/>
                <a:ea typeface="宋体" panose="02010600030101010101" pitchFamily="2" charset="-122"/>
              </a:rPr>
              <a:t>：</a:t>
            </a:r>
            <a:endParaRPr lang="en-US" altLang="zh-CN" dirty="0" smtClean="0">
              <a:latin typeface="宋体" panose="02010600030101010101" pitchFamily="2" charset="-122"/>
              <a:ea typeface="宋体" panose="02010600030101010101" pitchFamily="2" charset="-122"/>
            </a:endParaRPr>
          </a:p>
          <a:p>
            <a:pPr marL="0" indent="0">
              <a:lnSpc>
                <a:spcPct val="100000"/>
              </a:lnSpc>
              <a:buNone/>
            </a:pPr>
            <a:r>
              <a:rPr lang="en-US" altLang="zh-CN" sz="2400" dirty="0">
                <a:latin typeface="宋体" panose="02010600030101010101" pitchFamily="2" charset="-122"/>
                <a:ea typeface="宋体" panose="02010600030101010101" pitchFamily="2" charset="-122"/>
              </a:rPr>
              <a:t>	</a:t>
            </a:r>
            <a:r>
              <a:rPr lang="zh-CN" altLang="en-US" sz="2400" dirty="0" smtClean="0">
                <a:latin typeface="宋体" panose="02010600030101010101" pitchFamily="2" charset="-122"/>
                <a:ea typeface="宋体" panose="02010600030101010101" pitchFamily="2" charset="-122"/>
              </a:rPr>
              <a:t>在真实养殖生产环境下对鱼类摄食行为进行分类，基于分类结果对饵料投放进行指导。</a:t>
            </a:r>
            <a:endParaRPr lang="en-US" altLang="zh-CN" sz="2400" dirty="0">
              <a:latin typeface="宋体" panose="02010600030101010101" pitchFamily="2" charset="-122"/>
              <a:ea typeface="宋体" panose="02010600030101010101" pitchFamily="2" charset="-122"/>
            </a:endParaRPr>
          </a:p>
          <a:p>
            <a:pPr marL="0" indent="0">
              <a:lnSpc>
                <a:spcPct val="100000"/>
              </a:lnSpc>
              <a:buNone/>
            </a:pPr>
            <a:endParaRPr lang="en-US" altLang="zh-CN" dirty="0">
              <a:latin typeface="宋体" panose="02010600030101010101" pitchFamily="2" charset="-122"/>
              <a:ea typeface="宋体" panose="02010600030101010101" pitchFamily="2" charset="-122"/>
            </a:endParaRPr>
          </a:p>
          <a:p>
            <a:pPr>
              <a:lnSpc>
                <a:spcPct val="100000"/>
              </a:lnSpc>
            </a:pPr>
            <a:r>
              <a:rPr lang="zh-CN" altLang="en-US" dirty="0">
                <a:latin typeface="宋体" panose="02010600030101010101" pitchFamily="2" charset="-122"/>
                <a:ea typeface="宋体" panose="02010600030101010101" pitchFamily="2" charset="-122"/>
              </a:rPr>
              <a:t>难点</a:t>
            </a:r>
            <a:r>
              <a:rPr lang="zh-CN" altLang="en-US" dirty="0" smtClean="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pPr lvl="1">
              <a:lnSpc>
                <a:spcPct val="100000"/>
              </a:lnSpc>
            </a:pPr>
            <a:r>
              <a:rPr lang="zh-CN" altLang="en-US" dirty="0">
                <a:latin typeface="宋体" panose="02010600030101010101" pitchFamily="2" charset="-122"/>
                <a:ea typeface="宋体" panose="02010600030101010101" pitchFamily="2" charset="-122"/>
              </a:rPr>
              <a:t>真实</a:t>
            </a:r>
            <a:r>
              <a:rPr lang="zh-CN" altLang="en-US" dirty="0" smtClean="0">
                <a:latin typeface="宋体" panose="02010600030101010101" pitchFamily="2" charset="-122"/>
                <a:ea typeface="宋体" panose="02010600030101010101" pitchFamily="2" charset="-122"/>
              </a:rPr>
              <a:t>养殖环境光照环境复杂干扰因素多；</a:t>
            </a:r>
            <a:endParaRPr lang="en-US" altLang="zh-CN" dirty="0">
              <a:latin typeface="宋体" panose="02010600030101010101" pitchFamily="2" charset="-122"/>
              <a:ea typeface="宋体" panose="02010600030101010101" pitchFamily="2" charset="-122"/>
            </a:endParaRPr>
          </a:p>
          <a:p>
            <a:pPr lvl="1">
              <a:lnSpc>
                <a:spcPct val="100000"/>
              </a:lnSpc>
            </a:pPr>
            <a:r>
              <a:rPr lang="zh-CN" altLang="en-US" dirty="0" smtClean="0">
                <a:latin typeface="宋体" panose="02010600030101010101" pitchFamily="2" charset="-122"/>
                <a:ea typeface="宋体" panose="02010600030101010101" pitchFamily="2" charset="-122"/>
              </a:rPr>
              <a:t>缺乏数据集；</a:t>
            </a:r>
            <a:endParaRPr lang="en-US" altLang="zh-CN" dirty="0">
              <a:latin typeface="宋体" panose="02010600030101010101" pitchFamily="2" charset="-122"/>
              <a:ea typeface="宋体" panose="02010600030101010101" pitchFamily="2" charset="-122"/>
            </a:endParaRPr>
          </a:p>
          <a:p>
            <a:pPr lvl="1">
              <a:lnSpc>
                <a:spcPct val="100000"/>
              </a:lnSpc>
            </a:pPr>
            <a:r>
              <a:rPr lang="zh-CN" altLang="en-US" dirty="0" smtClean="0">
                <a:latin typeface="宋体" panose="02010600030101010101" pitchFamily="2" charset="-122"/>
                <a:ea typeface="宋体" panose="02010600030101010101" pitchFamily="2" charset="-122"/>
              </a:rPr>
              <a:t>鱼类摄食行为视频图像相似性高，分类困难。</a:t>
            </a:r>
            <a:endParaRPr lang="en-US" altLang="zh-CN" dirty="0" smtClean="0">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a:p>
            <a:pPr lvl="0">
              <a:lnSpc>
                <a:spcPct val="100000"/>
              </a:lnSpc>
            </a:pPr>
            <a:r>
              <a:rPr lang="zh-CN" altLang="en-US" dirty="0" smtClean="0">
                <a:solidFill>
                  <a:prstClr val="black"/>
                </a:solidFill>
                <a:latin typeface="宋体" panose="02010600030101010101" pitchFamily="2" charset="-122"/>
                <a:ea typeface="宋体" panose="02010600030101010101" pitchFamily="2" charset="-122"/>
              </a:rPr>
              <a:t>创新点：</a:t>
            </a:r>
            <a:endParaRPr lang="en-US" altLang="zh-CN" dirty="0">
              <a:solidFill>
                <a:prstClr val="black"/>
              </a:solidFill>
              <a:latin typeface="宋体" panose="02010600030101010101" pitchFamily="2" charset="-122"/>
              <a:ea typeface="宋体" panose="02010600030101010101" pitchFamily="2" charset="-122"/>
            </a:endParaRPr>
          </a:p>
          <a:p>
            <a:pPr lvl="1">
              <a:lnSpc>
                <a:spcPct val="100000"/>
              </a:lnSpc>
            </a:pPr>
            <a:r>
              <a:rPr lang="zh-CN" altLang="en-US" dirty="0" smtClean="0">
                <a:solidFill>
                  <a:prstClr val="black"/>
                </a:solidFill>
                <a:latin typeface="宋体" panose="02010600030101010101" pitchFamily="2" charset="-122"/>
                <a:ea typeface="宋体" panose="02010600030101010101" pitchFamily="2" charset="-122"/>
              </a:rPr>
              <a:t>构建了一个基于</a:t>
            </a:r>
            <a:r>
              <a:rPr lang="zh-CN" altLang="en-US" dirty="0">
                <a:solidFill>
                  <a:prstClr val="black"/>
                </a:solidFill>
                <a:latin typeface="宋体" panose="02010600030101010101" pitchFamily="2" charset="-122"/>
                <a:ea typeface="宋体" panose="02010600030101010101" pitchFamily="2" charset="-122"/>
              </a:rPr>
              <a:t>真实</a:t>
            </a:r>
            <a:r>
              <a:rPr lang="zh-CN" altLang="en-US" dirty="0" smtClean="0">
                <a:solidFill>
                  <a:prstClr val="black"/>
                </a:solidFill>
                <a:latin typeface="宋体" panose="02010600030101010101" pitchFamily="2" charset="-122"/>
                <a:ea typeface="宋体" panose="02010600030101010101" pitchFamily="2" charset="-122"/>
              </a:rPr>
              <a:t>养殖环境的鱼类摄食行为视频数据集，为将来的研究提供了数据基础。</a:t>
            </a:r>
            <a:endParaRPr lang="en-US" altLang="zh-CN" dirty="0" smtClean="0">
              <a:solidFill>
                <a:prstClr val="black"/>
              </a:solidFill>
              <a:latin typeface="宋体" panose="02010600030101010101" pitchFamily="2" charset="-122"/>
              <a:ea typeface="宋体" panose="02010600030101010101" pitchFamily="2" charset="-122"/>
            </a:endParaRPr>
          </a:p>
          <a:p>
            <a:pPr lvl="1">
              <a:lnSpc>
                <a:spcPct val="100000"/>
              </a:lnSpc>
            </a:pPr>
            <a:r>
              <a:rPr lang="zh-CN" altLang="en-US" dirty="0" smtClean="0">
                <a:solidFill>
                  <a:prstClr val="black"/>
                </a:solidFill>
                <a:latin typeface="宋体" panose="02010600030101010101" pitchFamily="2" charset="-122"/>
                <a:ea typeface="宋体" panose="02010600030101010101" pitchFamily="2" charset="-122"/>
              </a:rPr>
              <a:t>首次采用视频数据对鱼类摄食行为进行研究，提出了一种视频分类方法，并将该方法应用于鱼类摄食行为分类。</a:t>
            </a: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1.2 </a:t>
            </a:r>
            <a:r>
              <a:rPr lang="zh-CN" altLang="en-US" sz="3600" dirty="0" smtClean="0">
                <a:solidFill>
                  <a:schemeClr val="bg1"/>
                </a:solidFill>
                <a:latin typeface="宋体" panose="02010600030101010101" pitchFamily="2" charset="-122"/>
                <a:ea typeface="宋体" panose="02010600030101010101" pitchFamily="2" charset="-122"/>
                <a:cs typeface="+mn-cs"/>
              </a:rPr>
              <a:t>研究问题难点与创新</a:t>
            </a:r>
            <a:endParaRPr lang="zh-CN" altLang="en-US" sz="3600" dirty="0">
              <a:solidFill>
                <a:schemeClr val="bg1"/>
              </a:solidFill>
              <a:latin typeface="宋体" panose="02010600030101010101" pitchFamily="2" charset="-122"/>
              <a:ea typeface="宋体" panose="02010600030101010101" pitchFamily="2" charset="-122"/>
              <a:cs typeface="+mn-cs"/>
            </a:endParaRP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5</a:t>
            </a:fld>
            <a:endParaRPr lang="zh-CN" altLang="en-US"/>
          </a:p>
        </p:txBody>
      </p:sp>
    </p:spTree>
    <p:extLst>
      <p:ext uri="{BB962C8B-B14F-4D97-AF65-F5344CB8AC3E}">
        <p14:creationId xmlns:p14="http://schemas.microsoft.com/office/powerpoint/2010/main" val="1043782080"/>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91093" y="2951"/>
            <a:ext cx="1729838" cy="4009491"/>
          </a:xfrm>
          <a:prstGeom prst="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endParaRPr>
          </a:p>
        </p:txBody>
      </p:sp>
      <p:grpSp>
        <p:nvGrpSpPr>
          <p:cNvPr id="2" name="组合 1"/>
          <p:cNvGrpSpPr/>
          <p:nvPr/>
        </p:nvGrpSpPr>
        <p:grpSpPr>
          <a:xfrm>
            <a:off x="82447" y="2879683"/>
            <a:ext cx="3357349" cy="1839296"/>
            <a:chOff x="0" y="3010281"/>
            <a:chExt cx="6441740" cy="3704871"/>
          </a:xfrm>
        </p:grpSpPr>
        <p:sp>
          <p:nvSpPr>
            <p:cNvPr id="3"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4"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5"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w="38100">
              <a:solidFill>
                <a:schemeClr val="bg1"/>
              </a:solid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6"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7"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8"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9"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0"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sp>
          <p:nvSpPr>
            <p:cNvPr id="11"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latin typeface="宋体" panose="02010600030101010101" pitchFamily="2" charset="-122"/>
                <a:ea typeface="宋体" panose="02010600030101010101" pitchFamily="2" charset="-122"/>
              </a:endParaRPr>
            </a:p>
          </p:txBody>
        </p:sp>
      </p:grpSp>
      <p:sp>
        <p:nvSpPr>
          <p:cNvPr id="13" name="文本框 12"/>
          <p:cNvSpPr txBox="1"/>
          <p:nvPr/>
        </p:nvSpPr>
        <p:spPr>
          <a:xfrm>
            <a:off x="3552126" y="1800000"/>
            <a:ext cx="1009934" cy="1862048"/>
          </a:xfrm>
          <a:prstGeom prst="rect">
            <a:avLst/>
          </a:prstGeom>
          <a:noFill/>
        </p:spPr>
        <p:txBody>
          <a:bodyPr wrap="square" rtlCol="0">
            <a:spAutoFit/>
          </a:bodyPr>
          <a:lstStyle/>
          <a:p>
            <a:r>
              <a:rPr lang="en-US" altLang="zh-CN" sz="11500" dirty="0">
                <a:solidFill>
                  <a:srgbClr val="22385C"/>
                </a:solidFill>
                <a:latin typeface="宋体" panose="02010600030101010101" pitchFamily="2" charset="-122"/>
                <a:ea typeface="宋体" panose="02010600030101010101" pitchFamily="2" charset="-122"/>
              </a:rPr>
              <a:t>2</a:t>
            </a:r>
            <a:endParaRPr lang="zh-CN" altLang="en-US" sz="11500" dirty="0">
              <a:solidFill>
                <a:srgbClr val="22385C"/>
              </a:solidFill>
              <a:latin typeface="宋体" panose="02010600030101010101" pitchFamily="2" charset="-122"/>
              <a:ea typeface="宋体" panose="02010600030101010101" pitchFamily="2" charset="-122"/>
            </a:endParaRPr>
          </a:p>
        </p:txBody>
      </p:sp>
      <p:sp>
        <p:nvSpPr>
          <p:cNvPr id="14" name="文本框 13"/>
          <p:cNvSpPr txBox="1"/>
          <p:nvPr/>
        </p:nvSpPr>
        <p:spPr>
          <a:xfrm>
            <a:off x="4262088" y="1800000"/>
            <a:ext cx="7920000" cy="3231654"/>
          </a:xfrm>
          <a:prstGeom prst="rect">
            <a:avLst/>
          </a:prstGeom>
          <a:noFill/>
        </p:spPr>
        <p:txBody>
          <a:bodyPr wrap="square" rtlCol="0">
            <a:spAutoFit/>
          </a:bodyPr>
          <a:lstStyle/>
          <a:p>
            <a:r>
              <a:rPr lang="zh-CN" altLang="en-US" sz="6600" dirty="0">
                <a:solidFill>
                  <a:srgbClr val="22385C"/>
                </a:solidFill>
                <a:latin typeface="宋体" panose="02010600030101010101" pitchFamily="2" charset="-122"/>
                <a:ea typeface="宋体" panose="02010600030101010101" pitchFamily="2" charset="-122"/>
              </a:rPr>
              <a:t>主要研究工作</a:t>
            </a:r>
            <a:endParaRPr lang="en-US" altLang="zh-CN" sz="6600" dirty="0">
              <a:solidFill>
                <a:srgbClr val="22385C"/>
              </a:solidFill>
              <a:latin typeface="宋体" panose="02010600030101010101" pitchFamily="2" charset="-122"/>
              <a:ea typeface="宋体" panose="02010600030101010101" pitchFamily="2" charset="-122"/>
            </a:endParaRPr>
          </a:p>
          <a:p>
            <a:endParaRPr lang="en-US" altLang="zh-CN" sz="3600" dirty="0">
              <a:solidFill>
                <a:srgbClr val="22385C"/>
              </a:solidFill>
              <a:latin typeface="宋体" panose="02010600030101010101" pitchFamily="2" charset="-122"/>
              <a:ea typeface="宋体" panose="02010600030101010101" pitchFamily="2" charset="-122"/>
            </a:endParaRPr>
          </a:p>
          <a:p>
            <a:r>
              <a:rPr lang="en-US" altLang="zh-CN" sz="3600" dirty="0" smtClean="0">
                <a:solidFill>
                  <a:srgbClr val="22385C"/>
                </a:solidFill>
                <a:latin typeface="宋体" panose="02010600030101010101" pitchFamily="2" charset="-122"/>
                <a:ea typeface="宋体" panose="02010600030101010101" pitchFamily="2" charset="-122"/>
              </a:rPr>
              <a:t>2.1</a:t>
            </a:r>
            <a:r>
              <a:rPr lang="zh-CN" altLang="en-US" sz="3600" dirty="0" smtClean="0">
                <a:solidFill>
                  <a:srgbClr val="22385C"/>
                </a:solidFill>
                <a:latin typeface="宋体" panose="02010600030101010101" pitchFamily="2" charset="-122"/>
                <a:ea typeface="宋体" panose="02010600030101010101" pitchFamily="2" charset="-122"/>
              </a:rPr>
              <a:t>鱼类摄食行为数据构建</a:t>
            </a:r>
          </a:p>
          <a:p>
            <a:endParaRPr lang="zh-CN" altLang="en-US" sz="6600" dirty="0">
              <a:solidFill>
                <a:srgbClr val="22385C"/>
              </a:solidFill>
              <a:latin typeface="宋体" panose="02010600030101010101" pitchFamily="2" charset="-122"/>
              <a:ea typeface="宋体" panose="02010600030101010101" pitchFamily="2" charset="-122"/>
            </a:endParaRPr>
          </a:p>
        </p:txBody>
      </p:sp>
      <p:sp>
        <p:nvSpPr>
          <p:cNvPr id="15" name="文本框 14">
            <a:extLst>
              <a:ext uri="{FF2B5EF4-FFF2-40B4-BE49-F238E27FC236}">
                <a16:creationId xmlns:a16="http://schemas.microsoft.com/office/drawing/2014/main" id="{4DFDA97C-7279-4DD6-8B8C-AAB3D8270FFE}"/>
              </a:ext>
            </a:extLst>
          </p:cNvPr>
          <p:cNvSpPr txBox="1"/>
          <p:nvPr/>
        </p:nvSpPr>
        <p:spPr>
          <a:xfrm>
            <a:off x="4262400" y="4484669"/>
            <a:ext cx="7920000" cy="830997"/>
          </a:xfrm>
          <a:prstGeom prst="rect">
            <a:avLst/>
          </a:prstGeom>
          <a:noFill/>
        </p:spPr>
        <p:txBody>
          <a:bodyPr wrap="square" rtlCol="0">
            <a:spAutoFit/>
          </a:bodyPr>
          <a:lstStyle/>
          <a:p>
            <a:r>
              <a:rPr lang="zh-CN" altLang="en-US" sz="2400" dirty="0">
                <a:solidFill>
                  <a:srgbClr val="22385C"/>
                </a:solidFill>
                <a:latin typeface="宋体" panose="02010600030101010101" pitchFamily="2" charset="-122"/>
                <a:ea typeface="宋体" panose="02010600030101010101" pitchFamily="2" charset="-122"/>
              </a:rPr>
              <a:t>拟解决的问题</a:t>
            </a:r>
            <a:r>
              <a:rPr lang="zh-CN" altLang="en-US" sz="2400" dirty="0" smtClean="0">
                <a:solidFill>
                  <a:srgbClr val="22385C"/>
                </a:solidFill>
                <a:latin typeface="宋体" panose="02010600030101010101" pitchFamily="2" charset="-122"/>
                <a:ea typeface="宋体" panose="02010600030101010101" pitchFamily="2" charset="-122"/>
              </a:rPr>
              <a:t>：目前研究领域缺乏基于真实养殖环境下的鱼类摄食行为视频数据集；</a:t>
            </a:r>
            <a:endParaRPr lang="en-US" altLang="zh-CN" sz="3600" dirty="0">
              <a:solidFill>
                <a:srgbClr val="22385C"/>
              </a:solidFill>
              <a:latin typeface="宋体" panose="02010600030101010101" pitchFamily="2" charset="-122"/>
              <a:ea typeface="宋体" panose="02010600030101010101" pitchFamily="2" charset="-122"/>
            </a:endParaRPr>
          </a:p>
        </p:txBody>
      </p:sp>
      <p:sp>
        <p:nvSpPr>
          <p:cNvPr id="16" name="灯片编号占位符 15">
            <a:extLst>
              <a:ext uri="{FF2B5EF4-FFF2-40B4-BE49-F238E27FC236}">
                <a16:creationId xmlns:a16="http://schemas.microsoft.com/office/drawing/2014/main" id="{85B6AC8D-17BD-4E6E-8B83-F9085D81FB34}"/>
              </a:ext>
            </a:extLst>
          </p:cNvPr>
          <p:cNvSpPr>
            <a:spLocks noGrp="1"/>
          </p:cNvSpPr>
          <p:nvPr>
            <p:ph type="sldNum" sz="quarter" idx="12"/>
          </p:nvPr>
        </p:nvSpPr>
        <p:spPr/>
        <p:txBody>
          <a:bodyPr/>
          <a:lstStyle/>
          <a:p>
            <a:fld id="{47D26699-14D9-4138-8651-8A86584D92A6}" type="slidenum">
              <a:rPr lang="zh-CN" altLang="en-US" smtClean="0"/>
              <a:t>6</a:t>
            </a:fld>
            <a:endParaRPr lang="zh-CN" altLang="en-US"/>
          </a:p>
        </p:txBody>
      </p:sp>
    </p:spTree>
    <p:custDataLst>
      <p:tags r:id="rId1"/>
    </p:custDataLst>
    <p:extLst>
      <p:ext uri="{BB962C8B-B14F-4D97-AF65-F5344CB8AC3E}">
        <p14:creationId xmlns:p14="http://schemas.microsoft.com/office/powerpoint/2010/main" val="96915535"/>
      </p:ext>
    </p:extLst>
  </p:cSld>
  <p:clrMapOvr>
    <a:masterClrMapping/>
  </p:clrMapOvr>
  <mc:AlternateContent xmlns:mc="http://schemas.openxmlformats.org/markup-compatibility/2006" xmlns:p14="http://schemas.microsoft.com/office/powerpoint/2010/main">
    <mc:Choice Requires="p14">
      <p:transition spd="slow" p14:dur="2000" advTm="9851"/>
    </mc:Choice>
    <mc:Fallback xmlns="">
      <p:transition spd="slow" advTm="9851"/>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222907" y="950386"/>
            <a:ext cx="1651869" cy="1651869"/>
            <a:chOff x="1457739" y="1828800"/>
            <a:chExt cx="1987826" cy="1987826"/>
          </a:xfrm>
        </p:grpSpPr>
        <p:sp>
          <p:nvSpPr>
            <p:cNvPr id="26" name="椭圆 25"/>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01</a:t>
              </a:r>
              <a:endParaRPr lang="zh-CN" altLang="en-US" sz="6000" b="1" dirty="0">
                <a:latin typeface="+mn-ea"/>
              </a:endParaRPr>
            </a:p>
          </p:txBody>
        </p:sp>
        <p:sp>
          <p:nvSpPr>
            <p:cNvPr id="27" name="椭圆 26"/>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2433640" y="1583316"/>
            <a:ext cx="9265878" cy="721965"/>
          </a:xfrm>
        </p:spPr>
        <p:txBody>
          <a:bodyPr>
            <a:normAutofit/>
          </a:bodyPr>
          <a:lstStyle/>
          <a:p>
            <a:pPr marL="0" indent="0">
              <a:lnSpc>
                <a:spcPct val="100000"/>
              </a:lnSpc>
              <a:buNone/>
            </a:pPr>
            <a:r>
              <a:rPr lang="zh-CN" altLang="en-US" dirty="0" smtClean="0">
                <a:solidFill>
                  <a:prstClr val="black"/>
                </a:solidFill>
                <a:latin typeface="宋体" panose="02010600030101010101" pitchFamily="2" charset="-122"/>
                <a:ea typeface="宋体" panose="02010600030101010101" pitchFamily="2" charset="-122"/>
              </a:rPr>
              <a:t>数据采集平台设计与实现</a:t>
            </a:r>
            <a:endParaRPr lang="en-US" altLang="zh-CN" dirty="0">
              <a:solidFill>
                <a:prstClr val="black"/>
              </a:solidFill>
              <a:latin typeface="宋体" panose="02010600030101010101" pitchFamily="2" charset="-122"/>
              <a:ea typeface="宋体" panose="02010600030101010101" pitchFamily="2" charset="-122"/>
            </a:endParaRPr>
          </a:p>
          <a:p>
            <a:pPr marL="457200" lvl="1" indent="0">
              <a:lnSpc>
                <a:spcPct val="100000"/>
              </a:lnSpc>
              <a:buNone/>
            </a:pP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2.1 </a:t>
            </a:r>
            <a:r>
              <a:rPr lang="zh-CN" altLang="en-US" sz="3600" dirty="0" smtClean="0">
                <a:solidFill>
                  <a:schemeClr val="bg1"/>
                </a:solidFill>
                <a:latin typeface="宋体" panose="02010600030101010101" pitchFamily="2" charset="-122"/>
                <a:ea typeface="宋体" panose="02010600030101010101" pitchFamily="2" charset="-122"/>
                <a:cs typeface="+mn-cs"/>
              </a:rPr>
              <a:t>鱼类</a:t>
            </a:r>
            <a:r>
              <a:rPr lang="zh-CN" altLang="en-US" sz="3600" dirty="0">
                <a:solidFill>
                  <a:schemeClr val="bg1"/>
                </a:solidFill>
                <a:latin typeface="宋体" panose="02010600030101010101" pitchFamily="2" charset="-122"/>
                <a:ea typeface="宋体" panose="02010600030101010101" pitchFamily="2" charset="-122"/>
                <a:cs typeface="+mn-cs"/>
              </a:rPr>
              <a:t>摄食行为数据构建</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7</a:t>
            </a:fld>
            <a:endParaRPr lang="zh-CN" altLang="en-US"/>
          </a:p>
        </p:txBody>
      </p:sp>
      <p:pic>
        <p:nvPicPr>
          <p:cNvPr id="12" name="图片 11"/>
          <p:cNvPicPr/>
          <p:nvPr/>
        </p:nvPicPr>
        <p:blipFill>
          <a:blip r:embed="rId4" cstate="print">
            <a:extLst>
              <a:ext uri="{28A0092B-C50C-407E-A947-70E740481C1C}">
                <a14:useLocalDpi xmlns:a14="http://schemas.microsoft.com/office/drawing/2010/main" val="0"/>
              </a:ext>
            </a:extLst>
          </a:blip>
          <a:stretch>
            <a:fillRect/>
          </a:stretch>
        </p:blipFill>
        <p:spPr>
          <a:xfrm>
            <a:off x="491600" y="3017725"/>
            <a:ext cx="4156710" cy="3240000"/>
          </a:xfrm>
          <a:prstGeom prst="rect">
            <a:avLst/>
          </a:prstGeom>
        </p:spPr>
      </p:pic>
      <p:pic>
        <p:nvPicPr>
          <p:cNvPr id="13" name="图片 12"/>
          <p:cNvPicPr/>
          <p:nvPr/>
        </p:nvPicPr>
        <p:blipFill>
          <a:blip r:embed="rId5" cstate="print">
            <a:extLst>
              <a:ext uri="{28A0092B-C50C-407E-A947-70E740481C1C}">
                <a14:useLocalDpi xmlns:a14="http://schemas.microsoft.com/office/drawing/2010/main" val="0"/>
              </a:ext>
            </a:extLst>
          </a:blip>
          <a:stretch>
            <a:fillRect/>
          </a:stretch>
        </p:blipFill>
        <p:spPr>
          <a:xfrm>
            <a:off x="5094637" y="2972166"/>
            <a:ext cx="1820545" cy="3240000"/>
          </a:xfrm>
          <a:prstGeom prst="rect">
            <a:avLst/>
          </a:prstGeom>
        </p:spPr>
      </p:pic>
      <p:pic>
        <p:nvPicPr>
          <p:cNvPr id="14" name="图片 13"/>
          <p:cNvPicPr/>
          <p:nvPr/>
        </p:nvPicPr>
        <p:blipFill>
          <a:blip r:embed="rId6" cstate="print">
            <a:extLst>
              <a:ext uri="{28A0092B-C50C-407E-A947-70E740481C1C}">
                <a14:useLocalDpi xmlns:a14="http://schemas.microsoft.com/office/drawing/2010/main" val="0"/>
              </a:ext>
            </a:extLst>
          </a:blip>
          <a:stretch>
            <a:fillRect/>
          </a:stretch>
        </p:blipFill>
        <p:spPr>
          <a:xfrm>
            <a:off x="8910855" y="3919548"/>
            <a:ext cx="2733020" cy="2292618"/>
          </a:xfrm>
          <a:prstGeom prst="rect">
            <a:avLst/>
          </a:prstGeom>
        </p:spPr>
      </p:pic>
      <p:pic>
        <p:nvPicPr>
          <p:cNvPr id="15" name="图片 14"/>
          <p:cNvPicPr/>
          <p:nvPr/>
        </p:nvPicPr>
        <p:blipFill>
          <a:blip r:embed="rId7" cstate="print">
            <a:extLst>
              <a:ext uri="{28A0092B-C50C-407E-A947-70E740481C1C}">
                <a14:useLocalDpi xmlns:a14="http://schemas.microsoft.com/office/drawing/2010/main" val="0"/>
              </a:ext>
            </a:extLst>
          </a:blip>
          <a:stretch>
            <a:fillRect/>
          </a:stretch>
        </p:blipFill>
        <p:spPr>
          <a:xfrm>
            <a:off x="6920973" y="2972166"/>
            <a:ext cx="1740535" cy="3240000"/>
          </a:xfrm>
          <a:prstGeom prst="rect">
            <a:avLst/>
          </a:prstGeom>
        </p:spPr>
      </p:pic>
      <p:sp>
        <p:nvSpPr>
          <p:cNvPr id="16" name="文本框 15"/>
          <p:cNvSpPr txBox="1"/>
          <p:nvPr/>
        </p:nvSpPr>
        <p:spPr>
          <a:xfrm>
            <a:off x="1576552" y="6356350"/>
            <a:ext cx="2427889" cy="369332"/>
          </a:xfrm>
          <a:prstGeom prst="rect">
            <a:avLst/>
          </a:prstGeom>
          <a:noFill/>
        </p:spPr>
        <p:txBody>
          <a:bodyPr wrap="square" rtlCol="0">
            <a:spAutoFit/>
          </a:bodyPr>
          <a:lstStyle/>
          <a:p>
            <a:r>
              <a:rPr lang="en-US" altLang="zh-CN" dirty="0" smtClean="0"/>
              <a:t>(a) </a:t>
            </a:r>
            <a:r>
              <a:rPr lang="zh-CN" altLang="en-US" dirty="0" smtClean="0"/>
              <a:t>数据采集平台设计</a:t>
            </a:r>
            <a:r>
              <a:rPr lang="en-US" altLang="zh-CN" dirty="0" smtClean="0"/>
              <a:t> </a:t>
            </a:r>
            <a:endParaRPr lang="zh-CN" altLang="en-US" dirty="0"/>
          </a:p>
        </p:txBody>
      </p:sp>
      <p:sp>
        <p:nvSpPr>
          <p:cNvPr id="17" name="文本框 16"/>
          <p:cNvSpPr txBox="1"/>
          <p:nvPr/>
        </p:nvSpPr>
        <p:spPr>
          <a:xfrm>
            <a:off x="5852634" y="6319427"/>
            <a:ext cx="2427889" cy="369332"/>
          </a:xfrm>
          <a:prstGeom prst="rect">
            <a:avLst/>
          </a:prstGeom>
          <a:noFill/>
        </p:spPr>
        <p:txBody>
          <a:bodyPr wrap="square" rtlCol="0">
            <a:spAutoFit/>
          </a:bodyPr>
          <a:lstStyle/>
          <a:p>
            <a:r>
              <a:rPr lang="en-US" altLang="zh-CN" dirty="0" smtClean="0"/>
              <a:t>(b) </a:t>
            </a:r>
            <a:r>
              <a:rPr lang="zh-CN" altLang="en-US" dirty="0" smtClean="0"/>
              <a:t>现场数据采集环境</a:t>
            </a:r>
            <a:r>
              <a:rPr lang="en-US" altLang="zh-CN" dirty="0" smtClean="0"/>
              <a:t> </a:t>
            </a:r>
            <a:endParaRPr lang="zh-CN" altLang="en-US" dirty="0"/>
          </a:p>
        </p:txBody>
      </p:sp>
      <p:sp>
        <p:nvSpPr>
          <p:cNvPr id="18" name="文本框 17"/>
          <p:cNvSpPr txBox="1"/>
          <p:nvPr/>
        </p:nvSpPr>
        <p:spPr>
          <a:xfrm>
            <a:off x="9330559" y="6319427"/>
            <a:ext cx="1893613" cy="369332"/>
          </a:xfrm>
          <a:prstGeom prst="rect">
            <a:avLst/>
          </a:prstGeom>
          <a:noFill/>
        </p:spPr>
        <p:txBody>
          <a:bodyPr wrap="square" rtlCol="0">
            <a:spAutoFit/>
          </a:bodyPr>
          <a:lstStyle/>
          <a:p>
            <a:r>
              <a:rPr lang="en-US" altLang="zh-CN" dirty="0" smtClean="0"/>
              <a:t>(c) </a:t>
            </a:r>
            <a:r>
              <a:rPr lang="zh-CN" altLang="en-US" dirty="0" smtClean="0"/>
              <a:t>相机局部视图</a:t>
            </a:r>
            <a:r>
              <a:rPr lang="en-US" altLang="zh-CN" dirty="0" smtClean="0"/>
              <a:t> </a:t>
            </a:r>
            <a:endParaRPr lang="zh-CN" altLang="en-US" dirty="0"/>
          </a:p>
        </p:txBody>
      </p:sp>
      <p:graphicFrame>
        <p:nvGraphicFramePr>
          <p:cNvPr id="19" name="表格 18"/>
          <p:cNvGraphicFramePr>
            <a:graphicFrameLocks noGrp="1"/>
          </p:cNvGraphicFramePr>
          <p:nvPr>
            <p:extLst>
              <p:ext uri="{D42A27DB-BD31-4B8C-83A1-F6EECF244321}">
                <p14:modId xmlns:p14="http://schemas.microsoft.com/office/powerpoint/2010/main" val="3791066704"/>
              </p:ext>
            </p:extLst>
          </p:nvPr>
        </p:nvGraphicFramePr>
        <p:xfrm>
          <a:off x="8781009" y="1788745"/>
          <a:ext cx="2992712" cy="2058711"/>
        </p:xfrm>
        <a:graphic>
          <a:graphicData uri="http://schemas.openxmlformats.org/drawingml/2006/table">
            <a:tbl>
              <a:tblPr firstRow="1" bandRow="1">
                <a:tableStyleId>{5940675A-B579-460E-94D1-54222C63F5DA}</a:tableStyleId>
              </a:tblPr>
              <a:tblGrid>
                <a:gridCol w="1496356">
                  <a:extLst>
                    <a:ext uri="{9D8B030D-6E8A-4147-A177-3AD203B41FA5}">
                      <a16:colId xmlns:a16="http://schemas.microsoft.com/office/drawing/2014/main" val="393065959"/>
                    </a:ext>
                  </a:extLst>
                </a:gridCol>
                <a:gridCol w="1496356">
                  <a:extLst>
                    <a:ext uri="{9D8B030D-6E8A-4147-A177-3AD203B41FA5}">
                      <a16:colId xmlns:a16="http://schemas.microsoft.com/office/drawing/2014/main" val="3574965120"/>
                    </a:ext>
                  </a:extLst>
                </a:gridCol>
              </a:tblGrid>
              <a:tr h="686237">
                <a:tc>
                  <a:txBody>
                    <a:bodyPr/>
                    <a:lstStyle/>
                    <a:p>
                      <a:pPr algn="ctr"/>
                      <a:r>
                        <a:rPr lang="zh-CN" altLang="en-US" dirty="0" smtClean="0"/>
                        <a:t>相机型号</a:t>
                      </a:r>
                      <a:endParaRPr lang="zh-CN" altLang="en-US" dirty="0"/>
                    </a:p>
                  </a:txBody>
                  <a:tcPr anchor="ctr"/>
                </a:tc>
                <a:tc>
                  <a:txBody>
                    <a:bodyPr/>
                    <a:lstStyle/>
                    <a:p>
                      <a:pPr algn="ctr"/>
                      <a:r>
                        <a:rPr lang="en-US" altLang="zh-CN" sz="1800" kern="1200" dirty="0" smtClean="0">
                          <a:solidFill>
                            <a:schemeClr val="tx1"/>
                          </a:solidFill>
                          <a:effectLst/>
                          <a:latin typeface="+mn-lt"/>
                          <a:ea typeface="+mn-ea"/>
                          <a:cs typeface="+mn-cs"/>
                        </a:rPr>
                        <a:t>GoPro HERO7 Black</a:t>
                      </a:r>
                      <a:endParaRPr lang="zh-CN" altLang="en-US" dirty="0"/>
                    </a:p>
                  </a:txBody>
                  <a:tcPr anchor="ctr"/>
                </a:tc>
                <a:extLst>
                  <a:ext uri="{0D108BD9-81ED-4DB2-BD59-A6C34878D82A}">
                    <a16:rowId xmlns:a16="http://schemas.microsoft.com/office/drawing/2014/main" val="2932801184"/>
                  </a:ext>
                </a:extLst>
              </a:tr>
              <a:tr h="686237">
                <a:tc>
                  <a:txBody>
                    <a:bodyPr/>
                    <a:lstStyle/>
                    <a:p>
                      <a:pPr algn="ctr"/>
                      <a:r>
                        <a:rPr lang="zh-CN" altLang="en-US" dirty="0" smtClean="0"/>
                        <a:t>分辨率</a:t>
                      </a:r>
                      <a:endParaRPr lang="zh-CN" altLang="en-US" dirty="0"/>
                    </a:p>
                  </a:txBody>
                  <a:tcPr anchor="ctr"/>
                </a:tc>
                <a:tc>
                  <a:txBody>
                    <a:bodyPr/>
                    <a:lstStyle/>
                    <a:p>
                      <a:pPr algn="ctr"/>
                      <a:r>
                        <a:rPr lang="en-US" altLang="zh-CN" sz="1800" kern="1200" dirty="0" smtClean="0">
                          <a:solidFill>
                            <a:schemeClr val="tx1"/>
                          </a:solidFill>
                          <a:effectLst/>
                          <a:latin typeface="+mn-lt"/>
                          <a:ea typeface="+mn-ea"/>
                          <a:cs typeface="+mn-cs"/>
                        </a:rPr>
                        <a:t>2704</a:t>
                      </a:r>
                      <a:r>
                        <a:rPr lang="zh-CN" altLang="en-US" sz="1800" kern="1200" dirty="0" smtClean="0">
                          <a:solidFill>
                            <a:schemeClr val="tx1"/>
                          </a:solidFill>
                          <a:effectLst/>
                          <a:latin typeface="+mn-lt"/>
                          <a:ea typeface="+mn-ea"/>
                          <a:cs typeface="+mn-cs"/>
                        </a:rPr>
                        <a:t>*</a:t>
                      </a:r>
                      <a:r>
                        <a:rPr lang="en-US" altLang="zh-CN" sz="1800" kern="1200" dirty="0" smtClean="0">
                          <a:solidFill>
                            <a:schemeClr val="tx1"/>
                          </a:solidFill>
                          <a:effectLst/>
                          <a:latin typeface="+mn-lt"/>
                          <a:ea typeface="+mn-ea"/>
                          <a:cs typeface="+mn-cs"/>
                        </a:rPr>
                        <a:t>1520</a:t>
                      </a:r>
                      <a:endParaRPr lang="zh-CN" altLang="en-US" dirty="0"/>
                    </a:p>
                  </a:txBody>
                  <a:tcPr anchor="ctr"/>
                </a:tc>
                <a:extLst>
                  <a:ext uri="{0D108BD9-81ED-4DB2-BD59-A6C34878D82A}">
                    <a16:rowId xmlns:a16="http://schemas.microsoft.com/office/drawing/2014/main" val="3581306918"/>
                  </a:ext>
                </a:extLst>
              </a:tr>
              <a:tr h="686237">
                <a:tc>
                  <a:txBody>
                    <a:bodyPr/>
                    <a:lstStyle/>
                    <a:p>
                      <a:pPr algn="ctr"/>
                      <a:r>
                        <a:rPr lang="zh-CN" altLang="en-US" dirty="0" smtClean="0"/>
                        <a:t>帧速率</a:t>
                      </a:r>
                      <a:endParaRPr lang="zh-CN" altLang="en-US" dirty="0"/>
                    </a:p>
                  </a:txBody>
                  <a:tcPr anchor="ctr"/>
                </a:tc>
                <a:tc>
                  <a:txBody>
                    <a:bodyPr/>
                    <a:lstStyle/>
                    <a:p>
                      <a:pPr algn="ctr"/>
                      <a:r>
                        <a:rPr lang="en-US" altLang="zh-CN" dirty="0" smtClean="0"/>
                        <a:t>30 FPS</a:t>
                      </a:r>
                      <a:endParaRPr lang="zh-CN" altLang="en-US" dirty="0"/>
                    </a:p>
                  </a:txBody>
                  <a:tcPr anchor="ctr"/>
                </a:tc>
                <a:extLst>
                  <a:ext uri="{0D108BD9-81ED-4DB2-BD59-A6C34878D82A}">
                    <a16:rowId xmlns:a16="http://schemas.microsoft.com/office/drawing/2014/main" val="1550430905"/>
                  </a:ext>
                </a:extLst>
              </a:tr>
            </a:tbl>
          </a:graphicData>
        </a:graphic>
      </p:graphicFrame>
      <p:sp>
        <p:nvSpPr>
          <p:cNvPr id="21" name="文本框 20"/>
          <p:cNvSpPr txBox="1"/>
          <p:nvPr/>
        </p:nvSpPr>
        <p:spPr>
          <a:xfrm>
            <a:off x="8806660" y="1268955"/>
            <a:ext cx="2967061" cy="378089"/>
          </a:xfrm>
          <a:prstGeom prst="rect">
            <a:avLst/>
          </a:prstGeom>
          <a:noFill/>
        </p:spPr>
        <p:txBody>
          <a:bodyPr wrap="square" rtlCol="0">
            <a:spAutoFit/>
          </a:bodyPr>
          <a:lstStyle/>
          <a:p>
            <a:pPr algn="ctr"/>
            <a:r>
              <a:rPr lang="zh-CN" altLang="en-US" dirty="0" smtClean="0"/>
              <a:t>表</a:t>
            </a:r>
            <a:r>
              <a:rPr lang="en-US" altLang="zh-CN" dirty="0" smtClean="0"/>
              <a:t>1 </a:t>
            </a:r>
            <a:r>
              <a:rPr lang="zh-CN" altLang="en-US" dirty="0" smtClean="0"/>
              <a:t>水下相机参数</a:t>
            </a:r>
            <a:endParaRPr lang="zh-CN" altLang="en-US" dirty="0"/>
          </a:p>
        </p:txBody>
      </p:sp>
      <p:sp>
        <p:nvSpPr>
          <p:cNvPr id="6" name="右箭头 5"/>
          <p:cNvSpPr/>
          <p:nvPr/>
        </p:nvSpPr>
        <p:spPr>
          <a:xfrm rot="12664164">
            <a:off x="788506" y="4427379"/>
            <a:ext cx="521764" cy="184193"/>
          </a:xfrm>
          <a:prstGeom prst="rightArrow">
            <a:avLst/>
          </a:prstGeom>
          <a:ln>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23" name="右箭头 22"/>
          <p:cNvSpPr/>
          <p:nvPr/>
        </p:nvSpPr>
        <p:spPr>
          <a:xfrm rot="12784407">
            <a:off x="869923" y="4689634"/>
            <a:ext cx="678309" cy="184193"/>
          </a:xfrm>
          <a:prstGeom prst="rightArrow">
            <a:avLst/>
          </a:prstGeom>
          <a:ln>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24" name="右箭头 23"/>
          <p:cNvSpPr/>
          <p:nvPr/>
        </p:nvSpPr>
        <p:spPr>
          <a:xfrm rot="15837343">
            <a:off x="507509" y="4626134"/>
            <a:ext cx="485749" cy="213721"/>
          </a:xfrm>
          <a:prstGeom prst="rightArrow">
            <a:avLst/>
          </a:prstGeom>
          <a:ln>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7" name="文本框 6"/>
          <p:cNvSpPr txBox="1"/>
          <p:nvPr/>
        </p:nvSpPr>
        <p:spPr>
          <a:xfrm>
            <a:off x="222907" y="4084348"/>
            <a:ext cx="1130300" cy="276999"/>
          </a:xfrm>
          <a:prstGeom prst="rect">
            <a:avLst/>
          </a:prstGeom>
          <a:noFill/>
        </p:spPr>
        <p:txBody>
          <a:bodyPr wrap="square" rtlCol="0">
            <a:spAutoFit/>
          </a:bodyPr>
          <a:lstStyle/>
          <a:p>
            <a:r>
              <a:rPr lang="zh-CN" altLang="en-US" sz="1200" dirty="0" smtClean="0">
                <a:solidFill>
                  <a:srgbClr val="FF0000"/>
                </a:solidFill>
              </a:rPr>
              <a:t>数据采集平台</a:t>
            </a:r>
            <a:endParaRPr lang="zh-CN" altLang="en-US" sz="1200" dirty="0">
              <a:solidFill>
                <a:srgbClr val="FF0000"/>
              </a:solidFill>
            </a:endParaRPr>
          </a:p>
        </p:txBody>
      </p:sp>
    </p:spTree>
    <p:extLst>
      <p:ext uri="{BB962C8B-B14F-4D97-AF65-F5344CB8AC3E}">
        <p14:creationId xmlns:p14="http://schemas.microsoft.com/office/powerpoint/2010/main" val="594185350"/>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222907" y="950386"/>
            <a:ext cx="1651869" cy="1651869"/>
            <a:chOff x="1457739" y="1828800"/>
            <a:chExt cx="1987826" cy="1987826"/>
          </a:xfrm>
        </p:grpSpPr>
        <p:sp>
          <p:nvSpPr>
            <p:cNvPr id="18" name="椭圆 17"/>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02</a:t>
              </a:r>
              <a:endParaRPr lang="zh-CN" altLang="en-US" sz="6000" b="1" dirty="0">
                <a:latin typeface="+mn-ea"/>
              </a:endParaRPr>
            </a:p>
          </p:txBody>
        </p:sp>
        <p:sp>
          <p:nvSpPr>
            <p:cNvPr id="19" name="椭圆 18"/>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4C9DDC1-6E5D-4377-AB86-1766BDC639CF}"/>
              </a:ext>
            </a:extLst>
          </p:cNvPr>
          <p:cNvSpPr>
            <a:spLocks noGrp="1"/>
          </p:cNvSpPr>
          <p:nvPr>
            <p:ph idx="1"/>
          </p:nvPr>
        </p:nvSpPr>
        <p:spPr>
          <a:xfrm>
            <a:off x="2082333" y="1407078"/>
            <a:ext cx="6336454" cy="813043"/>
          </a:xfrm>
        </p:spPr>
        <p:txBody>
          <a:bodyPr>
            <a:normAutofit fontScale="92500" lnSpcReduction="10000"/>
          </a:bodyPr>
          <a:lstStyle/>
          <a:p>
            <a:pPr marL="0" indent="0">
              <a:lnSpc>
                <a:spcPct val="100000"/>
              </a:lnSpc>
              <a:buNone/>
            </a:pPr>
            <a:r>
              <a:rPr lang="zh-CN" altLang="zh-CN" dirty="0"/>
              <a:t>大西洋鲑摄食行为水下视频</a:t>
            </a:r>
            <a:r>
              <a:rPr lang="zh-CN" altLang="zh-CN" dirty="0" smtClean="0"/>
              <a:t>数据</a:t>
            </a:r>
            <a:r>
              <a:rPr lang="zh-CN" altLang="en-US" dirty="0" smtClean="0"/>
              <a:t>集</a:t>
            </a:r>
            <a:r>
              <a:rPr lang="zh-CN" altLang="zh-CN" dirty="0" smtClean="0"/>
              <a:t>（</a:t>
            </a:r>
            <a:r>
              <a:rPr lang="en-US" altLang="zh-CN" dirty="0"/>
              <a:t>UVDASSB</a:t>
            </a:r>
            <a:r>
              <a:rPr lang="zh-CN" altLang="zh-CN" dirty="0"/>
              <a:t>）</a:t>
            </a:r>
            <a:r>
              <a:rPr lang="zh-CN" altLang="en-US" dirty="0" smtClean="0">
                <a:solidFill>
                  <a:prstClr val="black"/>
                </a:solidFill>
                <a:latin typeface="宋体" panose="02010600030101010101" pitchFamily="2" charset="-122"/>
                <a:ea typeface="宋体" panose="02010600030101010101" pitchFamily="2" charset="-122"/>
              </a:rPr>
              <a:t>数据</a:t>
            </a:r>
            <a:endParaRPr lang="en-US" altLang="zh-CN" dirty="0">
              <a:latin typeface="宋体" panose="02010600030101010101" pitchFamily="2" charset="-122"/>
              <a:ea typeface="宋体" panose="02010600030101010101" pitchFamily="2" charset="-122"/>
            </a:endParaRPr>
          </a:p>
        </p:txBody>
      </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2.1 </a:t>
            </a:r>
            <a:r>
              <a:rPr lang="zh-CN" altLang="en-US" sz="3600" dirty="0" smtClean="0">
                <a:solidFill>
                  <a:schemeClr val="bg1"/>
                </a:solidFill>
                <a:latin typeface="宋体" panose="02010600030101010101" pitchFamily="2" charset="-122"/>
                <a:ea typeface="宋体" panose="02010600030101010101" pitchFamily="2" charset="-122"/>
                <a:cs typeface="+mn-cs"/>
              </a:rPr>
              <a:t>鱼类</a:t>
            </a:r>
            <a:r>
              <a:rPr lang="zh-CN" altLang="en-US" sz="3600" dirty="0">
                <a:solidFill>
                  <a:schemeClr val="bg1"/>
                </a:solidFill>
                <a:latin typeface="宋体" panose="02010600030101010101" pitchFamily="2" charset="-122"/>
                <a:ea typeface="宋体" panose="02010600030101010101" pitchFamily="2" charset="-122"/>
                <a:cs typeface="+mn-cs"/>
              </a:rPr>
              <a:t>摄食行为数据构建</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8</a:t>
            </a:fld>
            <a:endParaRPr lang="zh-CN" altLang="en-US"/>
          </a:p>
        </p:txBody>
      </p:sp>
      <p:graphicFrame>
        <p:nvGraphicFramePr>
          <p:cNvPr id="13" name="表格 12"/>
          <p:cNvGraphicFramePr>
            <a:graphicFrameLocks noGrp="1"/>
          </p:cNvGraphicFramePr>
          <p:nvPr>
            <p:extLst>
              <p:ext uri="{D42A27DB-BD31-4B8C-83A1-F6EECF244321}">
                <p14:modId xmlns:p14="http://schemas.microsoft.com/office/powerpoint/2010/main" val="153716620"/>
              </p:ext>
            </p:extLst>
          </p:nvPr>
        </p:nvGraphicFramePr>
        <p:xfrm>
          <a:off x="731675" y="3057465"/>
          <a:ext cx="6584504" cy="3315146"/>
        </p:xfrm>
        <a:graphic>
          <a:graphicData uri="http://schemas.openxmlformats.org/drawingml/2006/table">
            <a:tbl>
              <a:tblPr firstRow="1" firstCol="1" bandRow="1">
                <a:tableStyleId>{7DF18680-E054-41AD-8BC1-D1AEF772440D}</a:tableStyleId>
              </a:tblPr>
              <a:tblGrid>
                <a:gridCol w="1064214">
                  <a:extLst>
                    <a:ext uri="{9D8B030D-6E8A-4147-A177-3AD203B41FA5}">
                      <a16:colId xmlns:a16="http://schemas.microsoft.com/office/drawing/2014/main" val="941528427"/>
                    </a:ext>
                  </a:extLst>
                </a:gridCol>
                <a:gridCol w="3625299">
                  <a:extLst>
                    <a:ext uri="{9D8B030D-6E8A-4147-A177-3AD203B41FA5}">
                      <a16:colId xmlns:a16="http://schemas.microsoft.com/office/drawing/2014/main" val="2549242987"/>
                    </a:ext>
                  </a:extLst>
                </a:gridCol>
                <a:gridCol w="1894991">
                  <a:extLst>
                    <a:ext uri="{9D8B030D-6E8A-4147-A177-3AD203B41FA5}">
                      <a16:colId xmlns:a16="http://schemas.microsoft.com/office/drawing/2014/main" val="3425984351"/>
                    </a:ext>
                  </a:extLst>
                </a:gridCol>
              </a:tblGrid>
              <a:tr h="742034">
                <a:tc>
                  <a:txBody>
                    <a:bodyPr/>
                    <a:lstStyle/>
                    <a:p>
                      <a:pPr indent="127000" algn="ctr">
                        <a:spcAft>
                          <a:spcPts val="0"/>
                        </a:spcAft>
                      </a:pPr>
                      <a:r>
                        <a:rPr lang="zh-CN" sz="2200" kern="100" dirty="0" smtClean="0">
                          <a:effectLst/>
                        </a:rPr>
                        <a:t>级别</a:t>
                      </a:r>
                      <a:endParaRPr lang="zh-CN" sz="2200" kern="100" dirty="0">
                        <a:effectLst/>
                      </a:endParaRPr>
                    </a:p>
                  </a:txBody>
                  <a:tcPr marL="87436" marR="87436" marT="0" marB="0" anchor="ctr"/>
                </a:tc>
                <a:tc>
                  <a:txBody>
                    <a:bodyPr/>
                    <a:lstStyle/>
                    <a:p>
                      <a:pPr indent="127000" algn="ctr">
                        <a:spcAft>
                          <a:spcPts val="0"/>
                        </a:spcAft>
                      </a:pPr>
                      <a:r>
                        <a:rPr lang="zh-CN" sz="2200" kern="100" dirty="0">
                          <a:effectLst/>
                        </a:rPr>
                        <a:t>鱼类</a:t>
                      </a:r>
                      <a:r>
                        <a:rPr lang="zh-CN" sz="2200" kern="100" dirty="0" smtClean="0">
                          <a:effectLst/>
                        </a:rPr>
                        <a:t>行为</a:t>
                      </a:r>
                      <a:endParaRPr lang="zh-CN" sz="2200" kern="100" dirty="0">
                        <a:effectLst/>
                      </a:endParaRPr>
                    </a:p>
                  </a:txBody>
                  <a:tcPr marL="87436" marR="87436" marT="0" marB="0" anchor="ctr"/>
                </a:tc>
                <a:tc>
                  <a:txBody>
                    <a:bodyPr/>
                    <a:lstStyle/>
                    <a:p>
                      <a:pPr indent="127000" algn="ctr">
                        <a:spcAft>
                          <a:spcPts val="0"/>
                        </a:spcAft>
                      </a:pPr>
                      <a:r>
                        <a:rPr lang="zh-CN" sz="2200" kern="100" dirty="0">
                          <a:effectLst/>
                        </a:rPr>
                        <a:t>数据集</a:t>
                      </a:r>
                      <a:r>
                        <a:rPr lang="zh-CN" sz="2200" kern="100" dirty="0" smtClean="0">
                          <a:effectLst/>
                        </a:rPr>
                        <a:t>类别</a:t>
                      </a:r>
                      <a:endParaRPr lang="zh-CN" sz="2200" kern="100" dirty="0">
                        <a:effectLst/>
                      </a:endParaRPr>
                    </a:p>
                  </a:txBody>
                  <a:tcPr marL="87436" marR="87436" marT="0" marB="0" anchor="ctr"/>
                </a:tc>
                <a:extLst>
                  <a:ext uri="{0D108BD9-81ED-4DB2-BD59-A6C34878D82A}">
                    <a16:rowId xmlns:a16="http://schemas.microsoft.com/office/drawing/2014/main" val="263395177"/>
                  </a:ext>
                </a:extLst>
              </a:tr>
              <a:tr h="517734">
                <a:tc>
                  <a:txBody>
                    <a:bodyPr/>
                    <a:lstStyle/>
                    <a:p>
                      <a:pPr indent="127000" algn="ctr">
                        <a:spcAft>
                          <a:spcPts val="0"/>
                        </a:spcAft>
                      </a:pPr>
                      <a:r>
                        <a:rPr lang="zh-CN" sz="2200" kern="100" dirty="0">
                          <a:effectLst/>
                        </a:rPr>
                        <a:t>无 </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a:txBody>
                    <a:bodyPr/>
                    <a:lstStyle/>
                    <a:p>
                      <a:pPr indent="127000" algn="ctr">
                        <a:spcAft>
                          <a:spcPts val="0"/>
                        </a:spcAft>
                      </a:pPr>
                      <a:r>
                        <a:rPr lang="zh-CN" sz="2200" kern="100" dirty="0">
                          <a:effectLst/>
                        </a:rPr>
                        <a:t>鱼类对饵料无反应</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rowSpan="2">
                  <a:txBody>
                    <a:bodyPr/>
                    <a:lstStyle/>
                    <a:p>
                      <a:pPr indent="127000" algn="ctr">
                        <a:spcAft>
                          <a:spcPts val="0"/>
                        </a:spcAft>
                      </a:pPr>
                      <a:r>
                        <a:rPr lang="zh-CN" sz="2200" kern="100">
                          <a:effectLst/>
                        </a:rPr>
                        <a:t>未摄食状态</a:t>
                      </a:r>
                      <a:endParaRPr lang="zh-CN" sz="2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extLst>
                  <a:ext uri="{0D108BD9-81ED-4DB2-BD59-A6C34878D82A}">
                    <a16:rowId xmlns:a16="http://schemas.microsoft.com/office/drawing/2014/main" val="3388065857"/>
                  </a:ext>
                </a:extLst>
              </a:tr>
              <a:tr h="517734">
                <a:tc>
                  <a:txBody>
                    <a:bodyPr/>
                    <a:lstStyle/>
                    <a:p>
                      <a:pPr indent="127000" algn="ctr">
                        <a:spcAft>
                          <a:spcPts val="0"/>
                        </a:spcAft>
                      </a:pPr>
                      <a:r>
                        <a:rPr lang="zh-CN" sz="2200" kern="100">
                          <a:effectLst/>
                        </a:rPr>
                        <a:t>弱</a:t>
                      </a:r>
                      <a:endParaRPr lang="zh-CN" sz="2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a:txBody>
                    <a:bodyPr/>
                    <a:lstStyle/>
                    <a:p>
                      <a:pPr indent="127000" algn="ctr">
                        <a:spcAft>
                          <a:spcPts val="0"/>
                        </a:spcAft>
                      </a:pPr>
                      <a:r>
                        <a:rPr lang="zh-CN" sz="2200" kern="100" dirty="0">
                          <a:effectLst/>
                        </a:rPr>
                        <a:t>鱼类只</a:t>
                      </a:r>
                      <a:r>
                        <a:rPr lang="zh-CN" sz="2200" kern="100" dirty="0" smtClean="0">
                          <a:effectLst/>
                        </a:rPr>
                        <a:t>对</a:t>
                      </a:r>
                      <a:r>
                        <a:rPr lang="zh-CN" altLang="en-US" sz="2200" kern="100" dirty="0" smtClean="0">
                          <a:effectLst/>
                        </a:rPr>
                        <a:t>附近</a:t>
                      </a:r>
                      <a:r>
                        <a:rPr lang="zh-CN" sz="2200" kern="100" dirty="0" smtClean="0">
                          <a:effectLst/>
                        </a:rPr>
                        <a:t>饵料</a:t>
                      </a:r>
                      <a:r>
                        <a:rPr lang="zh-CN" sz="2200" kern="100" dirty="0">
                          <a:effectLst/>
                        </a:rPr>
                        <a:t>有反应</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vMerge="1">
                  <a:txBody>
                    <a:bodyPr/>
                    <a:lstStyle/>
                    <a:p>
                      <a:endParaRPr lang="zh-CN" altLang="en-US"/>
                    </a:p>
                  </a:txBody>
                  <a:tcPr/>
                </a:tc>
                <a:extLst>
                  <a:ext uri="{0D108BD9-81ED-4DB2-BD59-A6C34878D82A}">
                    <a16:rowId xmlns:a16="http://schemas.microsoft.com/office/drawing/2014/main" val="1726062448"/>
                  </a:ext>
                </a:extLst>
              </a:tr>
              <a:tr h="785714">
                <a:tc>
                  <a:txBody>
                    <a:bodyPr/>
                    <a:lstStyle/>
                    <a:p>
                      <a:pPr indent="127000" algn="ctr">
                        <a:spcAft>
                          <a:spcPts val="0"/>
                        </a:spcAft>
                      </a:pPr>
                      <a:r>
                        <a:rPr lang="zh-CN" sz="2200" kern="100" dirty="0">
                          <a:effectLst/>
                        </a:rPr>
                        <a:t>中</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a:txBody>
                    <a:bodyPr/>
                    <a:lstStyle/>
                    <a:p>
                      <a:pPr indent="127000" algn="ctr">
                        <a:spcAft>
                          <a:spcPts val="0"/>
                        </a:spcAft>
                      </a:pPr>
                      <a:r>
                        <a:rPr lang="zh-CN" sz="2200" kern="100" dirty="0">
                          <a:effectLst/>
                        </a:rPr>
                        <a:t>鱼类开始主动摄食但是运动范围小</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rowSpan="2">
                  <a:txBody>
                    <a:bodyPr/>
                    <a:lstStyle/>
                    <a:p>
                      <a:pPr indent="127000" algn="ctr">
                        <a:spcAft>
                          <a:spcPts val="0"/>
                        </a:spcAft>
                      </a:pPr>
                      <a:r>
                        <a:rPr lang="zh-CN" sz="2200" kern="100" dirty="0">
                          <a:effectLst/>
                        </a:rPr>
                        <a:t>摄食状态</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extLst>
                  <a:ext uri="{0D108BD9-81ED-4DB2-BD59-A6C34878D82A}">
                    <a16:rowId xmlns:a16="http://schemas.microsoft.com/office/drawing/2014/main" val="3527632606"/>
                  </a:ext>
                </a:extLst>
              </a:tr>
              <a:tr h="751930">
                <a:tc>
                  <a:txBody>
                    <a:bodyPr/>
                    <a:lstStyle/>
                    <a:p>
                      <a:pPr indent="127000" algn="ctr">
                        <a:spcAft>
                          <a:spcPts val="0"/>
                        </a:spcAft>
                      </a:pPr>
                      <a:r>
                        <a:rPr lang="zh-CN" sz="2200" kern="100">
                          <a:effectLst/>
                        </a:rPr>
                        <a:t>强</a:t>
                      </a:r>
                      <a:endParaRPr lang="zh-CN" sz="2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a:txBody>
                    <a:bodyPr/>
                    <a:lstStyle/>
                    <a:p>
                      <a:pPr indent="127000" algn="ctr">
                        <a:spcAft>
                          <a:spcPts val="0"/>
                        </a:spcAft>
                      </a:pPr>
                      <a:r>
                        <a:rPr lang="zh-CN" sz="2200" kern="100" dirty="0">
                          <a:effectLst/>
                        </a:rPr>
                        <a:t>鱼类主动摄食而且运动范围大</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vMerge="1">
                  <a:txBody>
                    <a:bodyPr/>
                    <a:lstStyle/>
                    <a:p>
                      <a:endParaRPr lang="zh-CN" altLang="en-US"/>
                    </a:p>
                  </a:txBody>
                  <a:tcPr/>
                </a:tc>
                <a:extLst>
                  <a:ext uri="{0D108BD9-81ED-4DB2-BD59-A6C34878D82A}">
                    <a16:rowId xmlns:a16="http://schemas.microsoft.com/office/drawing/2014/main" val="3608251160"/>
                  </a:ext>
                </a:extLst>
              </a:tr>
            </a:tbl>
          </a:graphicData>
        </a:graphic>
      </p:graphicFrame>
      <p:sp>
        <p:nvSpPr>
          <p:cNvPr id="16" name="文本框 15"/>
          <p:cNvSpPr txBox="1"/>
          <p:nvPr/>
        </p:nvSpPr>
        <p:spPr>
          <a:xfrm>
            <a:off x="2097683" y="2602255"/>
            <a:ext cx="4524704" cy="369332"/>
          </a:xfrm>
          <a:prstGeom prst="rect">
            <a:avLst/>
          </a:prstGeom>
          <a:noFill/>
        </p:spPr>
        <p:txBody>
          <a:bodyPr wrap="square" rtlCol="0">
            <a:spAutoFit/>
          </a:bodyPr>
          <a:lstStyle/>
          <a:p>
            <a:r>
              <a:rPr lang="zh-CN" altLang="en-US" dirty="0" smtClean="0"/>
              <a:t>表</a:t>
            </a:r>
            <a:r>
              <a:rPr lang="en-US" altLang="zh-CN" dirty="0"/>
              <a:t>2</a:t>
            </a:r>
            <a:r>
              <a:rPr lang="en-US" altLang="zh-CN" dirty="0" smtClean="0"/>
              <a:t> </a:t>
            </a:r>
            <a:r>
              <a:rPr lang="zh-CN" altLang="en-US" dirty="0" smtClean="0"/>
              <a:t>鱼类摄食行为标注准则</a:t>
            </a:r>
            <a:endParaRPr lang="zh-CN" altLang="en-US" dirty="0"/>
          </a:p>
        </p:txBody>
      </p:sp>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95355" y="0"/>
            <a:ext cx="3205399" cy="6355981"/>
          </a:xfrm>
          <a:prstGeom prst="rect">
            <a:avLst/>
          </a:prstGeom>
        </p:spPr>
      </p:pic>
    </p:spTree>
    <p:extLst>
      <p:ext uri="{BB962C8B-B14F-4D97-AF65-F5344CB8AC3E}">
        <p14:creationId xmlns:p14="http://schemas.microsoft.com/office/powerpoint/2010/main" val="2830122314"/>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222907" y="950386"/>
            <a:ext cx="1651869" cy="1651869"/>
            <a:chOff x="1457739" y="1828800"/>
            <a:chExt cx="1987826" cy="1987826"/>
          </a:xfrm>
        </p:grpSpPr>
        <p:sp>
          <p:nvSpPr>
            <p:cNvPr id="18" name="椭圆 17"/>
            <p:cNvSpPr/>
            <p:nvPr/>
          </p:nvSpPr>
          <p:spPr>
            <a:xfrm>
              <a:off x="1537252" y="1908313"/>
              <a:ext cx="1828800" cy="18288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smtClean="0">
                  <a:latin typeface="+mn-ea"/>
                </a:rPr>
                <a:t>02</a:t>
              </a:r>
              <a:endParaRPr lang="zh-CN" altLang="en-US" sz="6000" b="1" dirty="0">
                <a:latin typeface="+mn-ea"/>
              </a:endParaRPr>
            </a:p>
          </p:txBody>
        </p:sp>
        <p:sp>
          <p:nvSpPr>
            <p:cNvPr id="19" name="椭圆 18"/>
            <p:cNvSpPr/>
            <p:nvPr/>
          </p:nvSpPr>
          <p:spPr>
            <a:xfrm>
              <a:off x="1457739" y="1828800"/>
              <a:ext cx="1987826" cy="198782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标题 1">
            <a:extLst>
              <a:ext uri="{FF2B5EF4-FFF2-40B4-BE49-F238E27FC236}">
                <a16:creationId xmlns:a16="http://schemas.microsoft.com/office/drawing/2014/main" id="{070BDE8D-5EE2-4EB3-B998-5D1E1CEF4CA5}"/>
              </a:ext>
            </a:extLst>
          </p:cNvPr>
          <p:cNvSpPr txBox="1">
            <a:spLocks/>
          </p:cNvSpPr>
          <p:nvPr/>
        </p:nvSpPr>
        <p:spPr>
          <a:xfrm>
            <a:off x="0" y="0"/>
            <a:ext cx="12192000" cy="1321200"/>
          </a:xfrm>
          <a:prstGeom prst="rect">
            <a:avLst/>
          </a:prstGeom>
          <a:solidFill>
            <a:srgbClr val="22385C"/>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chemeClr val="bg1"/>
                </a:solidFill>
                <a:latin typeface="宋体" panose="02010600030101010101" pitchFamily="2" charset="-122"/>
                <a:ea typeface="宋体" panose="02010600030101010101" pitchFamily="2" charset="-122"/>
                <a:cs typeface="+mn-cs"/>
              </a:rPr>
              <a:t>2.1 </a:t>
            </a:r>
            <a:r>
              <a:rPr lang="zh-CN" altLang="en-US" sz="3600" dirty="0" smtClean="0">
                <a:solidFill>
                  <a:schemeClr val="bg1"/>
                </a:solidFill>
                <a:latin typeface="宋体" panose="02010600030101010101" pitchFamily="2" charset="-122"/>
                <a:ea typeface="宋体" panose="02010600030101010101" pitchFamily="2" charset="-122"/>
                <a:cs typeface="+mn-cs"/>
              </a:rPr>
              <a:t>鱼类</a:t>
            </a:r>
            <a:r>
              <a:rPr lang="zh-CN" altLang="en-US" sz="3600" dirty="0">
                <a:solidFill>
                  <a:schemeClr val="bg1"/>
                </a:solidFill>
                <a:latin typeface="宋体" panose="02010600030101010101" pitchFamily="2" charset="-122"/>
                <a:ea typeface="宋体" panose="02010600030101010101" pitchFamily="2" charset="-122"/>
                <a:cs typeface="+mn-cs"/>
              </a:rPr>
              <a:t>摄食行为数据构建</a:t>
            </a:r>
          </a:p>
        </p:txBody>
      </p:sp>
      <p:pic>
        <p:nvPicPr>
          <p:cNvPr id="5" name="Picture 3" descr="C:\Users\Administrator\Desktop\透明背景 tongji-logo-512x512白.png">
            <a:extLst>
              <a:ext uri="{FF2B5EF4-FFF2-40B4-BE49-F238E27FC236}">
                <a16:creationId xmlns:a16="http://schemas.microsoft.com/office/drawing/2014/main" id="{9C248950-AE1F-497A-B463-2AA527CE4306}"/>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31313" y="0"/>
            <a:ext cx="1360687" cy="1321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灯片编号占位符 1">
            <a:extLst>
              <a:ext uri="{FF2B5EF4-FFF2-40B4-BE49-F238E27FC236}">
                <a16:creationId xmlns:a16="http://schemas.microsoft.com/office/drawing/2014/main" id="{5DEA6020-85AE-4423-8329-517ADBD8F319}"/>
              </a:ext>
            </a:extLst>
          </p:cNvPr>
          <p:cNvSpPr>
            <a:spLocks noGrp="1"/>
          </p:cNvSpPr>
          <p:nvPr>
            <p:ph type="sldNum" sz="quarter" idx="12"/>
          </p:nvPr>
        </p:nvSpPr>
        <p:spPr/>
        <p:txBody>
          <a:bodyPr/>
          <a:lstStyle/>
          <a:p>
            <a:fld id="{47D26699-14D9-4138-8651-8A86584D92A6}" type="slidenum">
              <a:rPr lang="zh-CN" altLang="en-US" smtClean="0"/>
              <a:t>9</a:t>
            </a:fld>
            <a:endParaRPr lang="zh-CN" altLang="en-US"/>
          </a:p>
        </p:txBody>
      </p:sp>
      <p:graphicFrame>
        <p:nvGraphicFramePr>
          <p:cNvPr id="13" name="表格 12"/>
          <p:cNvGraphicFramePr>
            <a:graphicFrameLocks noGrp="1"/>
          </p:cNvGraphicFramePr>
          <p:nvPr>
            <p:extLst>
              <p:ext uri="{D42A27DB-BD31-4B8C-83A1-F6EECF244321}">
                <p14:modId xmlns:p14="http://schemas.microsoft.com/office/powerpoint/2010/main" val="153716620"/>
              </p:ext>
            </p:extLst>
          </p:nvPr>
        </p:nvGraphicFramePr>
        <p:xfrm>
          <a:off x="731675" y="3057465"/>
          <a:ext cx="6584504" cy="3315146"/>
        </p:xfrm>
        <a:graphic>
          <a:graphicData uri="http://schemas.openxmlformats.org/drawingml/2006/table">
            <a:tbl>
              <a:tblPr firstRow="1" firstCol="1" bandRow="1">
                <a:tableStyleId>{7DF18680-E054-41AD-8BC1-D1AEF772440D}</a:tableStyleId>
              </a:tblPr>
              <a:tblGrid>
                <a:gridCol w="1064214">
                  <a:extLst>
                    <a:ext uri="{9D8B030D-6E8A-4147-A177-3AD203B41FA5}">
                      <a16:colId xmlns:a16="http://schemas.microsoft.com/office/drawing/2014/main" val="941528427"/>
                    </a:ext>
                  </a:extLst>
                </a:gridCol>
                <a:gridCol w="3625299">
                  <a:extLst>
                    <a:ext uri="{9D8B030D-6E8A-4147-A177-3AD203B41FA5}">
                      <a16:colId xmlns:a16="http://schemas.microsoft.com/office/drawing/2014/main" val="2549242987"/>
                    </a:ext>
                  </a:extLst>
                </a:gridCol>
                <a:gridCol w="1894991">
                  <a:extLst>
                    <a:ext uri="{9D8B030D-6E8A-4147-A177-3AD203B41FA5}">
                      <a16:colId xmlns:a16="http://schemas.microsoft.com/office/drawing/2014/main" val="3425984351"/>
                    </a:ext>
                  </a:extLst>
                </a:gridCol>
              </a:tblGrid>
              <a:tr h="742034">
                <a:tc>
                  <a:txBody>
                    <a:bodyPr/>
                    <a:lstStyle/>
                    <a:p>
                      <a:pPr indent="127000" algn="ctr">
                        <a:spcAft>
                          <a:spcPts val="0"/>
                        </a:spcAft>
                      </a:pPr>
                      <a:r>
                        <a:rPr lang="zh-CN" sz="2200" kern="100" dirty="0" smtClean="0">
                          <a:effectLst/>
                        </a:rPr>
                        <a:t>级别</a:t>
                      </a:r>
                      <a:endParaRPr lang="zh-CN" sz="2200" kern="100" dirty="0">
                        <a:effectLst/>
                      </a:endParaRPr>
                    </a:p>
                  </a:txBody>
                  <a:tcPr marL="87436" marR="87436" marT="0" marB="0" anchor="ctr"/>
                </a:tc>
                <a:tc>
                  <a:txBody>
                    <a:bodyPr/>
                    <a:lstStyle/>
                    <a:p>
                      <a:pPr indent="127000" algn="ctr">
                        <a:spcAft>
                          <a:spcPts val="0"/>
                        </a:spcAft>
                      </a:pPr>
                      <a:r>
                        <a:rPr lang="zh-CN" sz="2200" kern="100" dirty="0">
                          <a:effectLst/>
                        </a:rPr>
                        <a:t>鱼类</a:t>
                      </a:r>
                      <a:r>
                        <a:rPr lang="zh-CN" sz="2200" kern="100" dirty="0" smtClean="0">
                          <a:effectLst/>
                        </a:rPr>
                        <a:t>行为</a:t>
                      </a:r>
                      <a:endParaRPr lang="zh-CN" sz="2200" kern="100" dirty="0">
                        <a:effectLst/>
                      </a:endParaRPr>
                    </a:p>
                  </a:txBody>
                  <a:tcPr marL="87436" marR="87436" marT="0" marB="0" anchor="ctr"/>
                </a:tc>
                <a:tc>
                  <a:txBody>
                    <a:bodyPr/>
                    <a:lstStyle/>
                    <a:p>
                      <a:pPr indent="127000" algn="ctr">
                        <a:spcAft>
                          <a:spcPts val="0"/>
                        </a:spcAft>
                      </a:pPr>
                      <a:r>
                        <a:rPr lang="zh-CN" sz="2200" kern="100" dirty="0">
                          <a:effectLst/>
                        </a:rPr>
                        <a:t>数据集</a:t>
                      </a:r>
                      <a:r>
                        <a:rPr lang="zh-CN" sz="2200" kern="100" dirty="0" smtClean="0">
                          <a:effectLst/>
                        </a:rPr>
                        <a:t>类别</a:t>
                      </a:r>
                      <a:endParaRPr lang="zh-CN" sz="2200" kern="100" dirty="0">
                        <a:effectLst/>
                      </a:endParaRPr>
                    </a:p>
                  </a:txBody>
                  <a:tcPr marL="87436" marR="87436" marT="0" marB="0" anchor="ctr"/>
                </a:tc>
                <a:extLst>
                  <a:ext uri="{0D108BD9-81ED-4DB2-BD59-A6C34878D82A}">
                    <a16:rowId xmlns:a16="http://schemas.microsoft.com/office/drawing/2014/main" val="263395177"/>
                  </a:ext>
                </a:extLst>
              </a:tr>
              <a:tr h="517734">
                <a:tc>
                  <a:txBody>
                    <a:bodyPr/>
                    <a:lstStyle/>
                    <a:p>
                      <a:pPr indent="127000" algn="ctr">
                        <a:spcAft>
                          <a:spcPts val="0"/>
                        </a:spcAft>
                      </a:pPr>
                      <a:r>
                        <a:rPr lang="zh-CN" sz="2200" kern="100" dirty="0">
                          <a:effectLst/>
                        </a:rPr>
                        <a:t>无 </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a:txBody>
                    <a:bodyPr/>
                    <a:lstStyle/>
                    <a:p>
                      <a:pPr indent="127000" algn="ctr">
                        <a:spcAft>
                          <a:spcPts val="0"/>
                        </a:spcAft>
                      </a:pPr>
                      <a:r>
                        <a:rPr lang="zh-CN" sz="2200" kern="100" dirty="0">
                          <a:effectLst/>
                        </a:rPr>
                        <a:t>鱼类对饵料无反应</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rowSpan="2">
                  <a:txBody>
                    <a:bodyPr/>
                    <a:lstStyle/>
                    <a:p>
                      <a:pPr indent="127000" algn="ctr">
                        <a:spcAft>
                          <a:spcPts val="0"/>
                        </a:spcAft>
                      </a:pPr>
                      <a:r>
                        <a:rPr lang="zh-CN" sz="2200" kern="100">
                          <a:effectLst/>
                        </a:rPr>
                        <a:t>未摄食状态</a:t>
                      </a:r>
                      <a:endParaRPr lang="zh-CN" sz="2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extLst>
                  <a:ext uri="{0D108BD9-81ED-4DB2-BD59-A6C34878D82A}">
                    <a16:rowId xmlns:a16="http://schemas.microsoft.com/office/drawing/2014/main" val="3388065857"/>
                  </a:ext>
                </a:extLst>
              </a:tr>
              <a:tr h="517734">
                <a:tc>
                  <a:txBody>
                    <a:bodyPr/>
                    <a:lstStyle/>
                    <a:p>
                      <a:pPr indent="127000" algn="ctr">
                        <a:spcAft>
                          <a:spcPts val="0"/>
                        </a:spcAft>
                      </a:pPr>
                      <a:r>
                        <a:rPr lang="zh-CN" sz="2200" kern="100">
                          <a:effectLst/>
                        </a:rPr>
                        <a:t>弱</a:t>
                      </a:r>
                      <a:endParaRPr lang="zh-CN" sz="2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a:txBody>
                    <a:bodyPr/>
                    <a:lstStyle/>
                    <a:p>
                      <a:pPr indent="127000" algn="ctr">
                        <a:spcAft>
                          <a:spcPts val="0"/>
                        </a:spcAft>
                      </a:pPr>
                      <a:r>
                        <a:rPr lang="zh-CN" sz="2200" kern="100" dirty="0">
                          <a:effectLst/>
                        </a:rPr>
                        <a:t>鱼类只</a:t>
                      </a:r>
                      <a:r>
                        <a:rPr lang="zh-CN" sz="2200" kern="100" dirty="0" smtClean="0">
                          <a:effectLst/>
                        </a:rPr>
                        <a:t>对</a:t>
                      </a:r>
                      <a:r>
                        <a:rPr lang="zh-CN" altLang="en-US" sz="2200" kern="100" dirty="0" smtClean="0">
                          <a:effectLst/>
                        </a:rPr>
                        <a:t>附近</a:t>
                      </a:r>
                      <a:r>
                        <a:rPr lang="zh-CN" sz="2200" kern="100" dirty="0" smtClean="0">
                          <a:effectLst/>
                        </a:rPr>
                        <a:t>饵料</a:t>
                      </a:r>
                      <a:r>
                        <a:rPr lang="zh-CN" sz="2200" kern="100" dirty="0">
                          <a:effectLst/>
                        </a:rPr>
                        <a:t>有反应</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vMerge="1">
                  <a:txBody>
                    <a:bodyPr/>
                    <a:lstStyle/>
                    <a:p>
                      <a:endParaRPr lang="zh-CN" altLang="en-US"/>
                    </a:p>
                  </a:txBody>
                  <a:tcPr/>
                </a:tc>
                <a:extLst>
                  <a:ext uri="{0D108BD9-81ED-4DB2-BD59-A6C34878D82A}">
                    <a16:rowId xmlns:a16="http://schemas.microsoft.com/office/drawing/2014/main" val="1726062448"/>
                  </a:ext>
                </a:extLst>
              </a:tr>
              <a:tr h="785714">
                <a:tc>
                  <a:txBody>
                    <a:bodyPr/>
                    <a:lstStyle/>
                    <a:p>
                      <a:pPr indent="127000" algn="ctr">
                        <a:spcAft>
                          <a:spcPts val="0"/>
                        </a:spcAft>
                      </a:pPr>
                      <a:r>
                        <a:rPr lang="zh-CN" sz="2200" kern="100" dirty="0">
                          <a:effectLst/>
                        </a:rPr>
                        <a:t>中</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a:txBody>
                    <a:bodyPr/>
                    <a:lstStyle/>
                    <a:p>
                      <a:pPr indent="127000" algn="ctr">
                        <a:spcAft>
                          <a:spcPts val="0"/>
                        </a:spcAft>
                      </a:pPr>
                      <a:r>
                        <a:rPr lang="zh-CN" sz="2200" kern="100" dirty="0">
                          <a:effectLst/>
                        </a:rPr>
                        <a:t>鱼类开始主动摄食但是运动范围小</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rowSpan="2">
                  <a:txBody>
                    <a:bodyPr/>
                    <a:lstStyle/>
                    <a:p>
                      <a:pPr indent="127000" algn="ctr">
                        <a:spcAft>
                          <a:spcPts val="0"/>
                        </a:spcAft>
                      </a:pPr>
                      <a:r>
                        <a:rPr lang="zh-CN" sz="2200" kern="100" dirty="0">
                          <a:effectLst/>
                        </a:rPr>
                        <a:t>摄食状态</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extLst>
                  <a:ext uri="{0D108BD9-81ED-4DB2-BD59-A6C34878D82A}">
                    <a16:rowId xmlns:a16="http://schemas.microsoft.com/office/drawing/2014/main" val="3527632606"/>
                  </a:ext>
                </a:extLst>
              </a:tr>
              <a:tr h="751930">
                <a:tc>
                  <a:txBody>
                    <a:bodyPr/>
                    <a:lstStyle/>
                    <a:p>
                      <a:pPr indent="127000" algn="ctr">
                        <a:spcAft>
                          <a:spcPts val="0"/>
                        </a:spcAft>
                      </a:pPr>
                      <a:r>
                        <a:rPr lang="zh-CN" sz="2200" kern="100">
                          <a:effectLst/>
                        </a:rPr>
                        <a:t>强</a:t>
                      </a:r>
                      <a:endParaRPr lang="zh-CN" sz="2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a:txBody>
                    <a:bodyPr/>
                    <a:lstStyle/>
                    <a:p>
                      <a:pPr indent="127000" algn="ctr">
                        <a:spcAft>
                          <a:spcPts val="0"/>
                        </a:spcAft>
                      </a:pPr>
                      <a:r>
                        <a:rPr lang="zh-CN" sz="2200" kern="100" dirty="0">
                          <a:effectLst/>
                        </a:rPr>
                        <a:t>鱼类主动摄食而且运动范围大</a:t>
                      </a:r>
                      <a:endParaRPr lang="zh-CN" sz="2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87436" marR="87436" marT="0" marB="0" anchor="ctr"/>
                </a:tc>
                <a:tc vMerge="1">
                  <a:txBody>
                    <a:bodyPr/>
                    <a:lstStyle/>
                    <a:p>
                      <a:endParaRPr lang="zh-CN" altLang="en-US"/>
                    </a:p>
                  </a:txBody>
                  <a:tcPr/>
                </a:tc>
                <a:extLst>
                  <a:ext uri="{0D108BD9-81ED-4DB2-BD59-A6C34878D82A}">
                    <a16:rowId xmlns:a16="http://schemas.microsoft.com/office/drawing/2014/main" val="3608251160"/>
                  </a:ext>
                </a:extLst>
              </a:tr>
            </a:tbl>
          </a:graphicData>
        </a:graphic>
      </p:graphicFrame>
      <p:sp>
        <p:nvSpPr>
          <p:cNvPr id="16" name="文本框 15"/>
          <p:cNvSpPr txBox="1"/>
          <p:nvPr/>
        </p:nvSpPr>
        <p:spPr>
          <a:xfrm>
            <a:off x="2097683" y="2602255"/>
            <a:ext cx="4524704" cy="369332"/>
          </a:xfrm>
          <a:prstGeom prst="rect">
            <a:avLst/>
          </a:prstGeom>
          <a:noFill/>
        </p:spPr>
        <p:txBody>
          <a:bodyPr wrap="square" rtlCol="0">
            <a:spAutoFit/>
          </a:bodyPr>
          <a:lstStyle/>
          <a:p>
            <a:r>
              <a:rPr lang="zh-CN" altLang="en-US" dirty="0" smtClean="0"/>
              <a:t>表</a:t>
            </a:r>
            <a:r>
              <a:rPr lang="en-US" altLang="zh-CN" dirty="0"/>
              <a:t>2</a:t>
            </a:r>
            <a:r>
              <a:rPr lang="en-US" altLang="zh-CN" dirty="0" smtClean="0"/>
              <a:t> </a:t>
            </a:r>
            <a:r>
              <a:rPr lang="zh-CN" altLang="en-US" dirty="0" smtClean="0"/>
              <a:t>鱼类摄食行为标注准则</a:t>
            </a:r>
            <a:endParaRPr lang="zh-CN" altLang="en-US" dirty="0"/>
          </a:p>
        </p:txBody>
      </p:sp>
      <p:graphicFrame>
        <p:nvGraphicFramePr>
          <p:cNvPr id="21" name="表格 20"/>
          <p:cNvGraphicFramePr>
            <a:graphicFrameLocks noGrp="1"/>
          </p:cNvGraphicFramePr>
          <p:nvPr>
            <p:extLst>
              <p:ext uri="{D42A27DB-BD31-4B8C-83A1-F6EECF244321}">
                <p14:modId xmlns:p14="http://schemas.microsoft.com/office/powerpoint/2010/main" val="1102893494"/>
              </p:ext>
            </p:extLst>
          </p:nvPr>
        </p:nvGraphicFramePr>
        <p:xfrm>
          <a:off x="7521393" y="3105096"/>
          <a:ext cx="4437424" cy="2064156"/>
        </p:xfrm>
        <a:graphic>
          <a:graphicData uri="http://schemas.openxmlformats.org/drawingml/2006/table">
            <a:tbl>
              <a:tblPr firstRow="1" firstCol="1" bandRow="1">
                <a:tableStyleId>{5C22544A-7EE6-4342-B048-85BDC9FD1C3A}</a:tableStyleId>
              </a:tblPr>
              <a:tblGrid>
                <a:gridCol w="1227677">
                  <a:extLst>
                    <a:ext uri="{9D8B030D-6E8A-4147-A177-3AD203B41FA5}">
                      <a16:colId xmlns:a16="http://schemas.microsoft.com/office/drawing/2014/main" val="2115062261"/>
                    </a:ext>
                  </a:extLst>
                </a:gridCol>
                <a:gridCol w="946723">
                  <a:extLst>
                    <a:ext uri="{9D8B030D-6E8A-4147-A177-3AD203B41FA5}">
                      <a16:colId xmlns:a16="http://schemas.microsoft.com/office/drawing/2014/main" val="3670664265"/>
                    </a:ext>
                  </a:extLst>
                </a:gridCol>
                <a:gridCol w="1353207">
                  <a:extLst>
                    <a:ext uri="{9D8B030D-6E8A-4147-A177-3AD203B41FA5}">
                      <a16:colId xmlns:a16="http://schemas.microsoft.com/office/drawing/2014/main" val="4116479414"/>
                    </a:ext>
                  </a:extLst>
                </a:gridCol>
                <a:gridCol w="909817">
                  <a:extLst>
                    <a:ext uri="{9D8B030D-6E8A-4147-A177-3AD203B41FA5}">
                      <a16:colId xmlns:a16="http://schemas.microsoft.com/office/drawing/2014/main" val="338845232"/>
                    </a:ext>
                  </a:extLst>
                </a:gridCol>
              </a:tblGrid>
              <a:tr h="418236">
                <a:tc gridSpan="2">
                  <a:txBody>
                    <a:bodyPr/>
                    <a:lstStyle/>
                    <a:p>
                      <a:r>
                        <a:rPr lang="zh-CN" altLang="en-US" sz="1600" kern="100" dirty="0" smtClean="0">
                          <a:effectLst/>
                          <a:latin typeface="Calibri" panose="020F0502020204030204" pitchFamily="34" charset="0"/>
                          <a:cs typeface="Times New Roman" panose="02020603050405020304" pitchFamily="18" charset="0"/>
                        </a:rPr>
                        <a:t>样本总数：</a:t>
                      </a:r>
                      <a:r>
                        <a:rPr lang="en-US" altLang="zh-CN" sz="1600" kern="100" dirty="0" smtClean="0">
                          <a:effectLst/>
                          <a:latin typeface="Calibri" panose="020F0502020204030204" pitchFamily="34" charset="0"/>
                          <a:cs typeface="Times New Roman" panose="02020603050405020304" pitchFamily="18" charset="0"/>
                        </a:rPr>
                        <a:t>659/3132</a:t>
                      </a:r>
                      <a:endParaRPr lang="zh-CN" sz="1600" kern="100" dirty="0">
                        <a:effectLst/>
                        <a:latin typeface="Calibri" panose="020F0502020204030204" pitchFamily="34" charset="0"/>
                        <a:cs typeface="Times New Roman" panose="02020603050405020304" pitchFamily="18" charset="0"/>
                      </a:endParaRPr>
                    </a:p>
                  </a:txBody>
                  <a:tcPr marL="85548" marR="85548" marT="0" marB="0" anchor="ctr"/>
                </a:tc>
                <a:tc hMerge="1">
                  <a:txBody>
                    <a:bodyPr/>
                    <a:lstStyle/>
                    <a:p>
                      <a:endParaRPr lang="zh-CN" altLang="en-US"/>
                    </a:p>
                  </a:txBody>
                  <a:tcPr/>
                </a:tc>
                <a:tc>
                  <a:txBody>
                    <a:bodyPr/>
                    <a:lstStyle/>
                    <a:p>
                      <a:pPr algn="l">
                        <a:spcAft>
                          <a:spcPts val="0"/>
                        </a:spcAft>
                      </a:pPr>
                      <a:r>
                        <a:rPr lang="en-US" sz="1800" kern="0">
                          <a:effectLst/>
                        </a:rPr>
                        <a:t>Pickle </a:t>
                      </a:r>
                      <a:r>
                        <a:rPr lang="zh-CN" sz="1800" kern="0">
                          <a:effectLst/>
                        </a:rPr>
                        <a:t>文件</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zh-CN" sz="1800" kern="0">
                          <a:effectLst/>
                        </a:rPr>
                        <a:t>图像</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extLst>
                  <a:ext uri="{0D108BD9-81ED-4DB2-BD59-A6C34878D82A}">
                    <a16:rowId xmlns:a16="http://schemas.microsoft.com/office/drawing/2014/main" val="4015093584"/>
                  </a:ext>
                </a:extLst>
              </a:tr>
              <a:tr h="214663">
                <a:tc rowSpan="2">
                  <a:txBody>
                    <a:bodyPr/>
                    <a:lstStyle/>
                    <a:p>
                      <a:pPr algn="ctr">
                        <a:spcAft>
                          <a:spcPts val="0"/>
                        </a:spcAft>
                      </a:pPr>
                      <a:r>
                        <a:rPr lang="zh-CN" sz="1800" kern="0" dirty="0">
                          <a:effectLst/>
                        </a:rPr>
                        <a:t>训练集</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zh-CN" sz="1800" kern="0">
                          <a:effectLst/>
                        </a:rPr>
                        <a:t>摄食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a:effectLst/>
                        </a:rPr>
                        <a:t>399</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a:effectLst/>
                        </a:rPr>
                        <a:t>59850</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extLst>
                  <a:ext uri="{0D108BD9-81ED-4DB2-BD59-A6C34878D82A}">
                    <a16:rowId xmlns:a16="http://schemas.microsoft.com/office/drawing/2014/main" val="434327287"/>
                  </a:ext>
                </a:extLst>
              </a:tr>
              <a:tr h="214663">
                <a:tc vMerge="1">
                  <a:txBody>
                    <a:bodyPr/>
                    <a:lstStyle/>
                    <a:p>
                      <a:endParaRPr lang="zh-CN" altLang="en-US"/>
                    </a:p>
                  </a:txBody>
                  <a:tcPr/>
                </a:tc>
                <a:tc>
                  <a:txBody>
                    <a:bodyPr/>
                    <a:lstStyle/>
                    <a:p>
                      <a:pPr algn="ctr">
                        <a:spcAft>
                          <a:spcPts val="0"/>
                        </a:spcAft>
                      </a:pPr>
                      <a:r>
                        <a:rPr lang="zh-CN" sz="1800" kern="0" dirty="0">
                          <a:effectLst/>
                        </a:rPr>
                        <a:t>未摄食</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a:effectLst/>
                        </a:rPr>
                        <a:t>1882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a:effectLst/>
                        </a:rPr>
                        <a:t>282300</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extLst>
                  <a:ext uri="{0D108BD9-81ED-4DB2-BD59-A6C34878D82A}">
                    <a16:rowId xmlns:a16="http://schemas.microsoft.com/office/drawing/2014/main" val="3956307485"/>
                  </a:ext>
                </a:extLst>
              </a:tr>
              <a:tr h="214663">
                <a:tc rowSpan="2">
                  <a:txBody>
                    <a:bodyPr/>
                    <a:lstStyle/>
                    <a:p>
                      <a:pPr algn="ctr">
                        <a:spcAft>
                          <a:spcPts val="0"/>
                        </a:spcAft>
                      </a:pPr>
                      <a:r>
                        <a:rPr lang="zh-CN" sz="1800" kern="0">
                          <a:effectLst/>
                        </a:rPr>
                        <a:t>验证集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zh-CN" sz="1800" kern="0" dirty="0">
                          <a:effectLst/>
                        </a:rPr>
                        <a:t>摄食</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a:effectLst/>
                        </a:rPr>
                        <a:t>130</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a:effectLst/>
                        </a:rPr>
                        <a:t>19500</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extLst>
                  <a:ext uri="{0D108BD9-81ED-4DB2-BD59-A6C34878D82A}">
                    <a16:rowId xmlns:a16="http://schemas.microsoft.com/office/drawing/2014/main" val="275476490"/>
                  </a:ext>
                </a:extLst>
              </a:tr>
              <a:tr h="214663">
                <a:tc vMerge="1">
                  <a:txBody>
                    <a:bodyPr/>
                    <a:lstStyle/>
                    <a:p>
                      <a:endParaRPr lang="zh-CN" altLang="en-US"/>
                    </a:p>
                  </a:txBody>
                  <a:tcPr/>
                </a:tc>
                <a:tc>
                  <a:txBody>
                    <a:bodyPr/>
                    <a:lstStyle/>
                    <a:p>
                      <a:pPr algn="ctr">
                        <a:spcAft>
                          <a:spcPts val="0"/>
                        </a:spcAft>
                      </a:pPr>
                      <a:r>
                        <a:rPr lang="zh-CN" sz="1800" kern="0" dirty="0">
                          <a:effectLst/>
                        </a:rPr>
                        <a:t>未摄食</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dirty="0">
                          <a:effectLst/>
                        </a:rPr>
                        <a:t>625</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a:effectLst/>
                        </a:rPr>
                        <a:t>93750</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extLst>
                  <a:ext uri="{0D108BD9-81ED-4DB2-BD59-A6C34878D82A}">
                    <a16:rowId xmlns:a16="http://schemas.microsoft.com/office/drawing/2014/main" val="1949482203"/>
                  </a:ext>
                </a:extLst>
              </a:tr>
              <a:tr h="214663">
                <a:tc rowSpan="2">
                  <a:txBody>
                    <a:bodyPr/>
                    <a:lstStyle/>
                    <a:p>
                      <a:pPr algn="ctr">
                        <a:spcAft>
                          <a:spcPts val="0"/>
                        </a:spcAft>
                      </a:pPr>
                      <a:r>
                        <a:rPr lang="zh-CN" sz="1800" kern="0">
                          <a:effectLst/>
                        </a:rPr>
                        <a:t>测试集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zh-CN" sz="1800" kern="0">
                          <a:effectLst/>
                        </a:rPr>
                        <a:t>摄食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dirty="0">
                          <a:effectLst/>
                        </a:rPr>
                        <a:t>130</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dirty="0">
                          <a:effectLst/>
                        </a:rPr>
                        <a:t>19500</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extLst>
                  <a:ext uri="{0D108BD9-81ED-4DB2-BD59-A6C34878D82A}">
                    <a16:rowId xmlns:a16="http://schemas.microsoft.com/office/drawing/2014/main" val="3565513403"/>
                  </a:ext>
                </a:extLst>
              </a:tr>
              <a:tr h="214663">
                <a:tc vMerge="1">
                  <a:txBody>
                    <a:bodyPr/>
                    <a:lstStyle/>
                    <a:p>
                      <a:endParaRPr lang="zh-CN" altLang="en-US"/>
                    </a:p>
                  </a:txBody>
                  <a:tcPr/>
                </a:tc>
                <a:tc>
                  <a:txBody>
                    <a:bodyPr/>
                    <a:lstStyle/>
                    <a:p>
                      <a:pPr algn="ctr">
                        <a:spcAft>
                          <a:spcPts val="0"/>
                        </a:spcAft>
                      </a:pPr>
                      <a:r>
                        <a:rPr lang="zh-CN" sz="1800" kern="0">
                          <a:effectLst/>
                        </a:rPr>
                        <a:t>未摄食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dirty="0">
                          <a:effectLst/>
                        </a:rPr>
                        <a:t>625</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tc>
                  <a:txBody>
                    <a:bodyPr/>
                    <a:lstStyle/>
                    <a:p>
                      <a:pPr algn="ctr">
                        <a:spcAft>
                          <a:spcPts val="0"/>
                        </a:spcAft>
                      </a:pPr>
                      <a:r>
                        <a:rPr lang="en-US" sz="1800" kern="0" dirty="0">
                          <a:effectLst/>
                        </a:rPr>
                        <a:t>93750</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85548" marR="85548" marT="0" marB="0" anchor="ctr"/>
                </a:tc>
                <a:extLst>
                  <a:ext uri="{0D108BD9-81ED-4DB2-BD59-A6C34878D82A}">
                    <a16:rowId xmlns:a16="http://schemas.microsoft.com/office/drawing/2014/main" val="3971949558"/>
                  </a:ext>
                </a:extLst>
              </a:tr>
            </a:tbl>
          </a:graphicData>
        </a:graphic>
      </p:graphicFrame>
      <p:sp>
        <p:nvSpPr>
          <p:cNvPr id="22" name="内容占位符 2">
            <a:extLst>
              <a:ext uri="{FF2B5EF4-FFF2-40B4-BE49-F238E27FC236}">
                <a16:creationId xmlns:a16="http://schemas.microsoft.com/office/drawing/2014/main" id="{24C9DDC1-6E5D-4377-AB86-1766BDC639CF}"/>
              </a:ext>
            </a:extLst>
          </p:cNvPr>
          <p:cNvSpPr>
            <a:spLocks noGrp="1"/>
          </p:cNvSpPr>
          <p:nvPr>
            <p:ph idx="1"/>
          </p:nvPr>
        </p:nvSpPr>
        <p:spPr>
          <a:xfrm>
            <a:off x="2082333" y="1407078"/>
            <a:ext cx="6336454" cy="813043"/>
          </a:xfrm>
        </p:spPr>
        <p:txBody>
          <a:bodyPr>
            <a:normAutofit fontScale="92500" lnSpcReduction="10000"/>
          </a:bodyPr>
          <a:lstStyle/>
          <a:p>
            <a:pPr marL="0" indent="0">
              <a:lnSpc>
                <a:spcPct val="100000"/>
              </a:lnSpc>
              <a:buNone/>
            </a:pPr>
            <a:r>
              <a:rPr lang="zh-CN" altLang="zh-CN" dirty="0"/>
              <a:t>大西洋鲑摄食行为水下视频</a:t>
            </a:r>
            <a:r>
              <a:rPr lang="zh-CN" altLang="zh-CN" dirty="0" smtClean="0"/>
              <a:t>数据</a:t>
            </a:r>
            <a:r>
              <a:rPr lang="zh-CN" altLang="en-US" dirty="0" smtClean="0"/>
              <a:t>集</a:t>
            </a:r>
            <a:r>
              <a:rPr lang="zh-CN" altLang="zh-CN" dirty="0" smtClean="0"/>
              <a:t>（</a:t>
            </a:r>
            <a:r>
              <a:rPr lang="en-US" altLang="zh-CN" dirty="0"/>
              <a:t>UVDASSB</a:t>
            </a:r>
            <a:r>
              <a:rPr lang="zh-CN" altLang="zh-CN" dirty="0"/>
              <a:t>）</a:t>
            </a:r>
            <a:r>
              <a:rPr lang="zh-CN" altLang="en-US" dirty="0" smtClean="0">
                <a:solidFill>
                  <a:prstClr val="black"/>
                </a:solidFill>
                <a:latin typeface="宋体" panose="02010600030101010101" pitchFamily="2" charset="-122"/>
                <a:ea typeface="宋体" panose="02010600030101010101" pitchFamily="2" charset="-122"/>
              </a:rPr>
              <a:t>数据</a:t>
            </a:r>
            <a:endParaRPr lang="en-US" altLang="zh-CN" dirty="0">
              <a:latin typeface="宋体" panose="02010600030101010101" pitchFamily="2" charset="-122"/>
              <a:ea typeface="宋体" panose="02010600030101010101" pitchFamily="2" charset="-122"/>
            </a:endParaRPr>
          </a:p>
        </p:txBody>
      </p:sp>
      <p:sp>
        <p:nvSpPr>
          <p:cNvPr id="23" name="文本框 22"/>
          <p:cNvSpPr txBox="1"/>
          <p:nvPr/>
        </p:nvSpPr>
        <p:spPr>
          <a:xfrm>
            <a:off x="8573996" y="2602255"/>
            <a:ext cx="2816407" cy="369332"/>
          </a:xfrm>
          <a:prstGeom prst="rect">
            <a:avLst/>
          </a:prstGeom>
          <a:noFill/>
        </p:spPr>
        <p:txBody>
          <a:bodyPr wrap="square" rtlCol="0">
            <a:spAutoFit/>
          </a:bodyPr>
          <a:lstStyle/>
          <a:p>
            <a:r>
              <a:rPr lang="zh-CN" altLang="en-US" dirty="0" smtClean="0"/>
              <a:t>表</a:t>
            </a:r>
            <a:r>
              <a:rPr lang="en-US" altLang="zh-CN" dirty="0" smtClean="0"/>
              <a:t>3 UVDASSB</a:t>
            </a:r>
            <a:r>
              <a:rPr lang="zh-CN" altLang="en-US" dirty="0" smtClean="0"/>
              <a:t>样本数量表</a:t>
            </a:r>
            <a:endParaRPr lang="zh-CN" altLang="en-US" dirty="0"/>
          </a:p>
        </p:txBody>
      </p:sp>
    </p:spTree>
    <p:extLst>
      <p:ext uri="{BB962C8B-B14F-4D97-AF65-F5344CB8AC3E}">
        <p14:creationId xmlns:p14="http://schemas.microsoft.com/office/powerpoint/2010/main" val="3899906875"/>
      </p:ext>
    </p:extLst>
  </p:cSld>
  <p:clrMapOvr>
    <a:masterClrMapping/>
  </p:clrMapOvr>
  <mc:AlternateContent xmlns:mc="http://schemas.openxmlformats.org/markup-compatibility/2006" xmlns:p14="http://schemas.microsoft.com/office/powerpoint/2010/main">
    <mc:Choice Requires="p14">
      <p:transition spd="slow" p14:dur="2000" advTm="32028"/>
    </mc:Choice>
    <mc:Fallback xmlns="">
      <p:transition spd="slow" advTm="32028"/>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5|18.9"/>
</p:tagLst>
</file>

<file path=ppt/tags/tag2.xml><?xml version="1.0" encoding="utf-8"?>
<p:tagLst xmlns:a="http://schemas.openxmlformats.org/drawingml/2006/main" xmlns:r="http://schemas.openxmlformats.org/officeDocument/2006/relationships" xmlns:p="http://schemas.openxmlformats.org/presentationml/2006/main">
  <p:tag name="TIMING" val="|7.4"/>
</p:tagLst>
</file>

<file path=ppt/tags/tag3.xml><?xml version="1.0" encoding="utf-8"?>
<p:tagLst xmlns:a="http://schemas.openxmlformats.org/drawingml/2006/main" xmlns:r="http://schemas.openxmlformats.org/officeDocument/2006/relationships" xmlns:p="http://schemas.openxmlformats.org/presentationml/2006/main">
  <p:tag name="TIMING" val="|5.1"/>
</p:tagLst>
</file>

<file path=ppt/tags/tag4.xml><?xml version="1.0" encoding="utf-8"?>
<p:tagLst xmlns:a="http://schemas.openxmlformats.org/drawingml/2006/main" xmlns:r="http://schemas.openxmlformats.org/officeDocument/2006/relationships" xmlns:p="http://schemas.openxmlformats.org/presentationml/2006/main">
  <p:tag name="TIMING" val="|0.5"/>
</p:tagLst>
</file>

<file path=ppt/tags/tag5.xml><?xml version="1.0" encoding="utf-8"?>
<p:tagLst xmlns:a="http://schemas.openxmlformats.org/drawingml/2006/main" xmlns:r="http://schemas.openxmlformats.org/officeDocument/2006/relationships" xmlns:p="http://schemas.openxmlformats.org/presentationml/2006/main">
  <p:tag name="TIMING" val="|2.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14332</TotalTime>
  <Words>4132</Words>
  <Application>Microsoft Office PowerPoint</Application>
  <PresentationFormat>宽屏</PresentationFormat>
  <Paragraphs>389</Paragraphs>
  <Slides>32</Slides>
  <Notes>32</Notes>
  <HiddenSlides>1</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32</vt:i4>
      </vt:variant>
    </vt:vector>
  </HeadingPairs>
  <TitlesOfParts>
    <vt:vector size="43" baseType="lpstr">
      <vt:lpstr>等线</vt:lpstr>
      <vt:lpstr>等线 Light</vt:lpstr>
      <vt:lpstr>宋体</vt:lpstr>
      <vt:lpstr>微软雅黑</vt:lpstr>
      <vt:lpstr>Arial</vt:lpstr>
      <vt:lpstr>Calibri</vt:lpstr>
      <vt:lpstr>Calibri Light</vt:lpstr>
      <vt:lpstr>Cambria Math</vt:lpstr>
      <vt:lpstr>Times New Roman</vt:lpstr>
      <vt:lpstr>Office 主题​​</vt:lpstr>
      <vt:lpstr>Office 主题</vt:lpstr>
      <vt:lpstr>基于机器视觉的鱼类摄食行为分类算法及投喂控制方案研究</vt:lpstr>
      <vt:lpstr>PowerPoint 演示文稿</vt:lpstr>
      <vt:lpstr>PowerPoint 演示文稿</vt:lpstr>
      <vt:lpstr>1.1 研究背景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c_j_h@outlook.com</dc:creator>
  <cp:lastModifiedBy>张 佳林</cp:lastModifiedBy>
  <cp:revision>221</cp:revision>
  <dcterms:created xsi:type="dcterms:W3CDTF">2018-05-26T13:51:22Z</dcterms:created>
  <dcterms:modified xsi:type="dcterms:W3CDTF">2020-05-29T07:46:39Z</dcterms:modified>
</cp:coreProperties>
</file>

<file path=docProps/thumbnail.jpeg>
</file>